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Bold" charset="1" panose="00000800000000000000"/>
      <p:regular r:id="rId18"/>
    </p:embeddedFont>
    <p:embeddedFont>
      <p:font typeface="Nunito Sans Expanded Heavy" charset="1" panose="00000000000000000000"/>
      <p:regular r:id="rId19"/>
    </p:embeddedFont>
    <p:embeddedFont>
      <p:font typeface="Nunito Sans Expanded" charset="1" panose="00000000000000000000"/>
      <p:regular r:id="rId20"/>
    </p:embeddedFont>
    <p:embeddedFont>
      <p:font typeface="Canva Sans" charset="1" panose="020B0503030501040103"/>
      <p:regular r:id="rId21"/>
    </p:embeddedFont>
    <p:embeddedFont>
      <p:font typeface="Nunito Sans Expanded Bold" charset="1" panose="00000000000000000000"/>
      <p:regular r:id="rId22"/>
    </p:embeddedFont>
    <p:embeddedFont>
      <p:font typeface="Montserrat"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https://fplform.com/fpl-player-data"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https://huggingface.co/spaces/shimona02/FPLPredictor"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54973">
            <a:off x="16594249" y="2254488"/>
            <a:ext cx="2825732" cy="9032751"/>
            <a:chOff x="0" y="0"/>
            <a:chExt cx="744226" cy="2378996"/>
          </a:xfrm>
        </p:grpSpPr>
        <p:sp>
          <p:nvSpPr>
            <p:cNvPr name="Freeform 3" id="3"/>
            <p:cNvSpPr/>
            <p:nvPr/>
          </p:nvSpPr>
          <p:spPr>
            <a:xfrm flipH="false" flipV="false" rot="0">
              <a:off x="0" y="0"/>
              <a:ext cx="744226" cy="2378996"/>
            </a:xfrm>
            <a:custGeom>
              <a:avLst/>
              <a:gdLst/>
              <a:ahLst/>
              <a:cxnLst/>
              <a:rect r="r" b="b" t="t" l="l"/>
              <a:pathLst>
                <a:path h="2378996" w="744226">
                  <a:moveTo>
                    <a:pt x="541026" y="0"/>
                  </a:moveTo>
                  <a:lnTo>
                    <a:pt x="0" y="0"/>
                  </a:lnTo>
                  <a:lnTo>
                    <a:pt x="203200" y="2378996"/>
                  </a:lnTo>
                  <a:lnTo>
                    <a:pt x="744226" y="2378996"/>
                  </a:lnTo>
                  <a:lnTo>
                    <a:pt x="541026" y="0"/>
                  </a:lnTo>
                  <a:close/>
                </a:path>
              </a:pathLst>
            </a:custGeom>
            <a:solidFill>
              <a:srgbClr val="FF0CEE"/>
            </a:solidFill>
          </p:spPr>
        </p:sp>
        <p:sp>
          <p:nvSpPr>
            <p:cNvPr name="TextBox 4" id="4"/>
            <p:cNvSpPr txBox="true"/>
            <p:nvPr/>
          </p:nvSpPr>
          <p:spPr>
            <a:xfrm>
              <a:off x="101600" y="-47625"/>
              <a:ext cx="541026" cy="2426621"/>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5874781">
            <a:off x="1714648" y="-3775748"/>
            <a:ext cx="2700671" cy="9032751"/>
            <a:chOff x="0" y="0"/>
            <a:chExt cx="711288" cy="2378996"/>
          </a:xfrm>
        </p:grpSpPr>
        <p:sp>
          <p:nvSpPr>
            <p:cNvPr name="Freeform 6" id="6"/>
            <p:cNvSpPr/>
            <p:nvPr/>
          </p:nvSpPr>
          <p:spPr>
            <a:xfrm flipH="false" flipV="false" rot="0">
              <a:off x="0" y="0"/>
              <a:ext cx="711288" cy="2378996"/>
            </a:xfrm>
            <a:custGeom>
              <a:avLst/>
              <a:gdLst/>
              <a:ahLst/>
              <a:cxnLst/>
              <a:rect r="r" b="b" t="t" l="l"/>
              <a:pathLst>
                <a:path h="2378996" w="711288">
                  <a:moveTo>
                    <a:pt x="508088" y="0"/>
                  </a:moveTo>
                  <a:lnTo>
                    <a:pt x="0" y="0"/>
                  </a:lnTo>
                  <a:lnTo>
                    <a:pt x="203200" y="2378996"/>
                  </a:lnTo>
                  <a:lnTo>
                    <a:pt x="711288" y="2378996"/>
                  </a:lnTo>
                  <a:lnTo>
                    <a:pt x="508088" y="0"/>
                  </a:lnTo>
                  <a:close/>
                </a:path>
              </a:pathLst>
            </a:custGeom>
            <a:solidFill>
              <a:srgbClr val="FF0CEE"/>
            </a:solidFill>
          </p:spPr>
        </p:sp>
        <p:sp>
          <p:nvSpPr>
            <p:cNvPr name="TextBox 7" id="7"/>
            <p:cNvSpPr txBox="true"/>
            <p:nvPr/>
          </p:nvSpPr>
          <p:spPr>
            <a:xfrm>
              <a:off x="101600" y="-47625"/>
              <a:ext cx="508088" cy="2426621"/>
            </a:xfrm>
            <a:prstGeom prst="rect">
              <a:avLst/>
            </a:prstGeom>
          </p:spPr>
          <p:txBody>
            <a:bodyPr anchor="ctr" rtlCol="false" tIns="50800" lIns="50800" bIns="50800" rIns="50800"/>
            <a:lstStyle/>
            <a:p>
              <a:pPr algn="ctr">
                <a:lnSpc>
                  <a:spcPts val="2731"/>
                </a:lnSpc>
              </a:pPr>
            </a:p>
          </p:txBody>
        </p:sp>
      </p:grpSp>
      <p:grpSp>
        <p:nvGrpSpPr>
          <p:cNvPr name="Group 8" id="8"/>
          <p:cNvGrpSpPr/>
          <p:nvPr/>
        </p:nvGrpSpPr>
        <p:grpSpPr>
          <a:xfrm rot="0">
            <a:off x="0" y="2120131"/>
            <a:ext cx="3310473" cy="33104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0" t="0" r="0" b="0"/>
              </a:stretch>
            </a:blipFill>
            <a:ln w="209550" cap="sq">
              <a:solidFill>
                <a:srgbClr val="FF0CEE"/>
              </a:solidFill>
              <a:prstDash val="solid"/>
              <a:miter/>
            </a:ln>
          </p:spPr>
        </p:sp>
      </p:grpSp>
      <p:sp>
        <p:nvSpPr>
          <p:cNvPr name="TextBox 10" id="10"/>
          <p:cNvSpPr txBox="true"/>
          <p:nvPr/>
        </p:nvSpPr>
        <p:spPr>
          <a:xfrm rot="0">
            <a:off x="1655236" y="6281254"/>
            <a:ext cx="7704824" cy="489610"/>
          </a:xfrm>
          <a:prstGeom prst="rect">
            <a:avLst/>
          </a:prstGeom>
        </p:spPr>
        <p:txBody>
          <a:bodyPr anchor="t" rtlCol="false" tIns="0" lIns="0" bIns="0" rIns="0">
            <a:spAutoFit/>
          </a:bodyPr>
          <a:lstStyle/>
          <a:p>
            <a:pPr algn="just" marL="0" indent="0" lvl="0">
              <a:lnSpc>
                <a:spcPts val="4019"/>
              </a:lnSpc>
              <a:spcBef>
                <a:spcPct val="0"/>
              </a:spcBef>
            </a:pPr>
            <a:r>
              <a:rPr lang="en-US" b="true" sz="2870">
                <a:solidFill>
                  <a:srgbClr val="FFFFFF"/>
                </a:solidFill>
                <a:latin typeface="Montserrat Bold"/>
                <a:ea typeface="Montserrat Bold"/>
                <a:cs typeface="Montserrat Bold"/>
                <a:sym typeface="Montserrat Bold"/>
              </a:rPr>
              <a:t>Group 7</a:t>
            </a:r>
          </a:p>
        </p:txBody>
      </p:sp>
      <p:grpSp>
        <p:nvGrpSpPr>
          <p:cNvPr name="Group 11" id="11"/>
          <p:cNvGrpSpPr/>
          <p:nvPr/>
        </p:nvGrpSpPr>
        <p:grpSpPr>
          <a:xfrm rot="0">
            <a:off x="11335589" y="5707457"/>
            <a:ext cx="8934412" cy="5883260"/>
            <a:chOff x="0" y="0"/>
            <a:chExt cx="8516884" cy="5608320"/>
          </a:xfrm>
        </p:grpSpPr>
        <p:sp>
          <p:nvSpPr>
            <p:cNvPr name="Freeform 12" id="12"/>
            <p:cNvSpPr/>
            <p:nvPr/>
          </p:nvSpPr>
          <p:spPr>
            <a:xfrm flipH="false" flipV="false" rot="0">
              <a:off x="-80010" y="-191770"/>
              <a:ext cx="9187444" cy="5977890"/>
            </a:xfrm>
            <a:custGeom>
              <a:avLst/>
              <a:gdLst/>
              <a:ahLst/>
              <a:cxnLst/>
              <a:rect r="r" b="b" t="t" l="l"/>
              <a:pathLst>
                <a:path h="5977890" w="9187444">
                  <a:moveTo>
                    <a:pt x="5402820" y="342900"/>
                  </a:moveTo>
                  <a:cubicBezTo>
                    <a:pt x="7218338" y="509270"/>
                    <a:pt x="9187444" y="971550"/>
                    <a:pt x="8233403" y="3060700"/>
                  </a:cubicBezTo>
                  <a:cubicBezTo>
                    <a:pt x="6970855" y="5149850"/>
                    <a:pt x="4356819" y="5520690"/>
                    <a:pt x="3094271" y="5749290"/>
                  </a:cubicBezTo>
                  <a:cubicBezTo>
                    <a:pt x="1831723" y="5977890"/>
                    <a:pt x="348761" y="5434330"/>
                    <a:pt x="872728" y="4203700"/>
                  </a:cubicBezTo>
                  <a:cubicBezTo>
                    <a:pt x="1330957" y="3126740"/>
                    <a:pt x="0" y="1772920"/>
                    <a:pt x="89677" y="886460"/>
                  </a:cubicBezTo>
                  <a:cubicBezTo>
                    <a:pt x="221152" y="0"/>
                    <a:pt x="3223813" y="142240"/>
                    <a:pt x="5402820" y="342900"/>
                  </a:cubicBezTo>
                  <a:close/>
                </a:path>
              </a:pathLst>
            </a:custGeom>
            <a:blipFill>
              <a:blip r:embed="rId3"/>
              <a:stretch>
                <a:fillRect l="-63" t="-597" r="-1376" b="-597"/>
              </a:stretch>
            </a:blipFill>
            <a:ln w="257175" cap="sq">
              <a:solidFill>
                <a:srgbClr val="FF0CEE"/>
              </a:solidFill>
              <a:prstDash val="solid"/>
              <a:miter/>
            </a:ln>
          </p:spPr>
        </p:sp>
      </p:grpSp>
      <p:grpSp>
        <p:nvGrpSpPr>
          <p:cNvPr name="Group 13" id="13"/>
          <p:cNvGrpSpPr/>
          <p:nvPr/>
        </p:nvGrpSpPr>
        <p:grpSpPr>
          <a:xfrm rot="175948">
            <a:off x="-1237600" y="5770624"/>
            <a:ext cx="2700671" cy="9032751"/>
            <a:chOff x="0" y="0"/>
            <a:chExt cx="711288" cy="2378996"/>
          </a:xfrm>
        </p:grpSpPr>
        <p:sp>
          <p:nvSpPr>
            <p:cNvPr name="Freeform 14" id="14"/>
            <p:cNvSpPr/>
            <p:nvPr/>
          </p:nvSpPr>
          <p:spPr>
            <a:xfrm flipH="false" flipV="false" rot="0">
              <a:off x="0" y="0"/>
              <a:ext cx="711288" cy="2378996"/>
            </a:xfrm>
            <a:custGeom>
              <a:avLst/>
              <a:gdLst/>
              <a:ahLst/>
              <a:cxnLst/>
              <a:rect r="r" b="b" t="t" l="l"/>
              <a:pathLst>
                <a:path h="2378996" w="711288">
                  <a:moveTo>
                    <a:pt x="508088" y="0"/>
                  </a:moveTo>
                  <a:lnTo>
                    <a:pt x="0" y="0"/>
                  </a:lnTo>
                  <a:lnTo>
                    <a:pt x="203200" y="2378996"/>
                  </a:lnTo>
                  <a:lnTo>
                    <a:pt x="711288" y="2378996"/>
                  </a:lnTo>
                  <a:lnTo>
                    <a:pt x="508088" y="0"/>
                  </a:lnTo>
                  <a:close/>
                </a:path>
              </a:pathLst>
            </a:custGeom>
            <a:solidFill>
              <a:srgbClr val="FF0CEE"/>
            </a:solidFill>
          </p:spPr>
        </p:sp>
        <p:sp>
          <p:nvSpPr>
            <p:cNvPr name="TextBox 15" id="15"/>
            <p:cNvSpPr txBox="true"/>
            <p:nvPr/>
          </p:nvSpPr>
          <p:spPr>
            <a:xfrm>
              <a:off x="101600" y="-47625"/>
              <a:ext cx="508088" cy="2426621"/>
            </a:xfrm>
            <a:prstGeom prst="rect">
              <a:avLst/>
            </a:prstGeom>
          </p:spPr>
          <p:txBody>
            <a:bodyPr anchor="ctr" rtlCol="false" tIns="50800" lIns="50800" bIns="50800" rIns="50800"/>
            <a:lstStyle/>
            <a:p>
              <a:pPr algn="ctr">
                <a:lnSpc>
                  <a:spcPts val="2731"/>
                </a:lnSpc>
              </a:pPr>
            </a:p>
          </p:txBody>
        </p:sp>
      </p:grpSp>
      <p:sp>
        <p:nvSpPr>
          <p:cNvPr name="TextBox 16" id="16"/>
          <p:cNvSpPr txBox="true"/>
          <p:nvPr/>
        </p:nvSpPr>
        <p:spPr>
          <a:xfrm rot="0">
            <a:off x="3719979" y="2796089"/>
            <a:ext cx="12082817" cy="979279"/>
          </a:xfrm>
          <a:prstGeom prst="rect">
            <a:avLst/>
          </a:prstGeom>
        </p:spPr>
        <p:txBody>
          <a:bodyPr anchor="t" rtlCol="false" tIns="0" lIns="0" bIns="0" rIns="0">
            <a:spAutoFit/>
          </a:bodyPr>
          <a:lstStyle/>
          <a:p>
            <a:pPr algn="l">
              <a:lnSpc>
                <a:spcPts val="8054"/>
              </a:lnSpc>
            </a:pPr>
            <a:r>
              <a:rPr lang="en-US" b="true" sz="5752" spc="-379">
                <a:solidFill>
                  <a:srgbClr val="CCF5E1"/>
                </a:solidFill>
                <a:latin typeface="Nunito Sans Expanded Heavy"/>
                <a:ea typeface="Nunito Sans Expanded Heavy"/>
                <a:cs typeface="Nunito Sans Expanded Heavy"/>
                <a:sym typeface="Nunito Sans Expanded Heavy"/>
              </a:rPr>
              <a:t>FANTASY PREMIER LEAGUE</a:t>
            </a:r>
          </a:p>
        </p:txBody>
      </p:sp>
      <p:sp>
        <p:nvSpPr>
          <p:cNvPr name="TextBox 17" id="17"/>
          <p:cNvSpPr txBox="true"/>
          <p:nvPr/>
        </p:nvSpPr>
        <p:spPr>
          <a:xfrm rot="0">
            <a:off x="4452119" y="3714861"/>
            <a:ext cx="10350161" cy="882358"/>
          </a:xfrm>
          <a:prstGeom prst="rect">
            <a:avLst/>
          </a:prstGeom>
        </p:spPr>
        <p:txBody>
          <a:bodyPr anchor="t" rtlCol="false" tIns="0" lIns="0" bIns="0" rIns="0">
            <a:spAutoFit/>
          </a:bodyPr>
          <a:lstStyle/>
          <a:p>
            <a:pPr algn="l">
              <a:lnSpc>
                <a:spcPts val="7257"/>
              </a:lnSpc>
            </a:pPr>
            <a:r>
              <a:rPr lang="en-US" sz="5184" spc="-342">
                <a:solidFill>
                  <a:srgbClr val="FFFFFF"/>
                </a:solidFill>
                <a:latin typeface="Nunito Sans Expanded"/>
                <a:ea typeface="Nunito Sans Expanded"/>
                <a:cs typeface="Nunito Sans Expanded"/>
                <a:sym typeface="Nunito Sans Expanded"/>
              </a:rPr>
              <a:t>PLAYER POINTS PREDICTOR</a:t>
            </a:r>
          </a:p>
        </p:txBody>
      </p:sp>
      <p:sp>
        <p:nvSpPr>
          <p:cNvPr name="TextBox 18" id="18"/>
          <p:cNvSpPr txBox="true"/>
          <p:nvPr/>
        </p:nvSpPr>
        <p:spPr>
          <a:xfrm rot="0">
            <a:off x="1692356" y="7106343"/>
            <a:ext cx="2558251" cy="2323431"/>
          </a:xfrm>
          <a:prstGeom prst="rect">
            <a:avLst/>
          </a:prstGeom>
        </p:spPr>
        <p:txBody>
          <a:bodyPr anchor="t" rtlCol="false" tIns="0" lIns="0" bIns="0" rIns="0">
            <a:spAutoFit/>
          </a:bodyPr>
          <a:lstStyle/>
          <a:p>
            <a:pPr algn="l" marL="0" indent="0" lvl="0">
              <a:lnSpc>
                <a:spcPts val="3711"/>
              </a:lnSpc>
              <a:spcBef>
                <a:spcPct val="0"/>
              </a:spcBef>
            </a:pPr>
            <a:r>
              <a:rPr lang="en-US" sz="2651">
                <a:solidFill>
                  <a:srgbClr val="FFFFFF"/>
                </a:solidFill>
                <a:latin typeface="Canva Sans"/>
                <a:ea typeface="Canva Sans"/>
                <a:cs typeface="Canva Sans"/>
                <a:sym typeface="Canva Sans"/>
              </a:rPr>
              <a:t>Ammar</a:t>
            </a:r>
          </a:p>
          <a:p>
            <a:pPr algn="l" marL="0" indent="0" lvl="0">
              <a:lnSpc>
                <a:spcPts val="3711"/>
              </a:lnSpc>
              <a:spcBef>
                <a:spcPct val="0"/>
              </a:spcBef>
            </a:pPr>
            <a:r>
              <a:rPr lang="en-US" sz="2651" u="none">
                <a:solidFill>
                  <a:srgbClr val="FFFFFF"/>
                </a:solidFill>
                <a:latin typeface="Canva Sans"/>
                <a:ea typeface="Canva Sans"/>
                <a:cs typeface="Canva Sans"/>
                <a:sym typeface="Canva Sans"/>
              </a:rPr>
              <a:t>Bhumi</a:t>
            </a:r>
          </a:p>
          <a:p>
            <a:pPr algn="l" marL="0" indent="0" lvl="0">
              <a:lnSpc>
                <a:spcPts val="3711"/>
              </a:lnSpc>
              <a:spcBef>
                <a:spcPct val="0"/>
              </a:spcBef>
            </a:pPr>
            <a:r>
              <a:rPr lang="en-US" sz="2651" u="none">
                <a:solidFill>
                  <a:srgbClr val="FFFFFF"/>
                </a:solidFill>
                <a:latin typeface="Canva Sans"/>
                <a:ea typeface="Canva Sans"/>
                <a:cs typeface="Canva Sans"/>
                <a:sym typeface="Canva Sans"/>
              </a:rPr>
              <a:t>Karan</a:t>
            </a:r>
          </a:p>
          <a:p>
            <a:pPr algn="l" marL="0" indent="0" lvl="0">
              <a:lnSpc>
                <a:spcPts val="3711"/>
              </a:lnSpc>
              <a:spcBef>
                <a:spcPct val="0"/>
              </a:spcBef>
            </a:pPr>
            <a:r>
              <a:rPr lang="en-US" sz="2651" u="none">
                <a:solidFill>
                  <a:srgbClr val="FFFFFF"/>
                </a:solidFill>
                <a:latin typeface="Canva Sans"/>
                <a:ea typeface="Canva Sans"/>
                <a:cs typeface="Canva Sans"/>
                <a:sym typeface="Canva Sans"/>
              </a:rPr>
              <a:t>Yeshovardhan</a:t>
            </a:r>
          </a:p>
          <a:p>
            <a:pPr algn="l" marL="0" indent="0" lvl="0">
              <a:lnSpc>
                <a:spcPts val="3711"/>
              </a:lnSpc>
              <a:spcBef>
                <a:spcPct val="0"/>
              </a:spcBef>
            </a:pPr>
            <a:r>
              <a:rPr lang="en-US" sz="2651" u="none">
                <a:solidFill>
                  <a:srgbClr val="FFFFFF"/>
                </a:solidFill>
                <a:latin typeface="Canva Sans"/>
                <a:ea typeface="Canva Sans"/>
                <a:cs typeface="Canva Sans"/>
                <a:sym typeface="Canva Sans"/>
              </a:rPr>
              <a:t>Shimona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54973">
            <a:off x="-1031529" y="1968952"/>
            <a:ext cx="2364286" cy="9041729"/>
            <a:chOff x="0" y="0"/>
            <a:chExt cx="622693" cy="2381361"/>
          </a:xfrm>
        </p:grpSpPr>
        <p:sp>
          <p:nvSpPr>
            <p:cNvPr name="Freeform 3" id="3"/>
            <p:cNvSpPr/>
            <p:nvPr/>
          </p:nvSpPr>
          <p:spPr>
            <a:xfrm flipH="false" flipV="false" rot="0">
              <a:off x="0" y="0"/>
              <a:ext cx="622693" cy="2381361"/>
            </a:xfrm>
            <a:custGeom>
              <a:avLst/>
              <a:gdLst/>
              <a:ahLst/>
              <a:cxnLst/>
              <a:rect r="r" b="b" t="t" l="l"/>
              <a:pathLst>
                <a:path h="2381361" w="622693">
                  <a:moveTo>
                    <a:pt x="419493" y="0"/>
                  </a:moveTo>
                  <a:lnTo>
                    <a:pt x="0" y="0"/>
                  </a:lnTo>
                  <a:lnTo>
                    <a:pt x="203200" y="2381361"/>
                  </a:lnTo>
                  <a:lnTo>
                    <a:pt x="622693" y="2381361"/>
                  </a:lnTo>
                  <a:lnTo>
                    <a:pt x="419493" y="0"/>
                  </a:lnTo>
                  <a:close/>
                </a:path>
              </a:pathLst>
            </a:custGeom>
            <a:solidFill>
              <a:srgbClr val="FF0CEE"/>
            </a:solidFill>
          </p:spPr>
        </p:sp>
        <p:sp>
          <p:nvSpPr>
            <p:cNvPr name="TextBox 4" id="4"/>
            <p:cNvSpPr txBox="true"/>
            <p:nvPr/>
          </p:nvSpPr>
          <p:spPr>
            <a:xfrm>
              <a:off x="101600" y="-47625"/>
              <a:ext cx="419493" cy="2428986"/>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0">
            <a:off x="10825600" y="-1428943"/>
            <a:ext cx="10185031" cy="12968491"/>
            <a:chOff x="0" y="0"/>
            <a:chExt cx="11173561" cy="14227176"/>
          </a:xfrm>
        </p:grpSpPr>
        <p:sp>
          <p:nvSpPr>
            <p:cNvPr name="Freeform 6" id="6"/>
            <p:cNvSpPr/>
            <p:nvPr/>
          </p:nvSpPr>
          <p:spPr>
            <a:xfrm flipH="false" flipV="false" rot="0">
              <a:off x="-29083" y="-27432"/>
              <a:ext cx="11202644" cy="14254609"/>
            </a:xfrm>
            <a:custGeom>
              <a:avLst/>
              <a:gdLst/>
              <a:ahLst/>
              <a:cxnLst/>
              <a:rect r="r" b="b" t="t" l="l"/>
              <a:pathLst>
                <a:path h="14254609" w="11202644">
                  <a:moveTo>
                    <a:pt x="10602659" y="1674825"/>
                  </a:moveTo>
                  <a:cubicBezTo>
                    <a:pt x="10932690" y="1752042"/>
                    <a:pt x="11202644" y="2112293"/>
                    <a:pt x="11202644" y="2475414"/>
                  </a:cubicBezTo>
                  <a:lnTo>
                    <a:pt x="11202644" y="13594387"/>
                  </a:lnTo>
                  <a:cubicBezTo>
                    <a:pt x="11202644" y="13957509"/>
                    <a:pt x="10926282" y="14254609"/>
                    <a:pt x="10588507" y="14254609"/>
                  </a:cubicBezTo>
                  <a:lnTo>
                    <a:pt x="519058" y="14254609"/>
                  </a:lnTo>
                  <a:cubicBezTo>
                    <a:pt x="181282" y="14254609"/>
                    <a:pt x="0" y="13965260"/>
                    <a:pt x="44837" y="13611899"/>
                  </a:cubicBezTo>
                  <a:lnTo>
                    <a:pt x="2890162" y="544987"/>
                  </a:lnTo>
                  <a:cubicBezTo>
                    <a:pt x="2967063" y="191339"/>
                    <a:pt x="3300299" y="0"/>
                    <a:pt x="3630331" y="42646"/>
                  </a:cubicBezTo>
                  <a:lnTo>
                    <a:pt x="10602659" y="1674825"/>
                  </a:lnTo>
                  <a:close/>
                </a:path>
              </a:pathLst>
            </a:custGeom>
            <a:blipFill>
              <a:blip r:embed="rId2"/>
              <a:stretch>
                <a:fillRect l="-122181" t="0" r="-17930" b="-6764"/>
              </a:stretch>
            </a:blipFill>
            <a:ln w="238125" cap="sq">
              <a:solidFill>
                <a:srgbClr val="FF0CEE"/>
              </a:solidFill>
              <a:prstDash val="solid"/>
              <a:miter/>
            </a:ln>
          </p:spPr>
        </p:sp>
      </p:grpSp>
      <p:sp>
        <p:nvSpPr>
          <p:cNvPr name="TextBox 7" id="7"/>
          <p:cNvSpPr txBox="true"/>
          <p:nvPr/>
        </p:nvSpPr>
        <p:spPr>
          <a:xfrm rot="0">
            <a:off x="1756345" y="1259010"/>
            <a:ext cx="9069254" cy="1521352"/>
          </a:xfrm>
          <a:prstGeom prst="rect">
            <a:avLst/>
          </a:prstGeom>
        </p:spPr>
        <p:txBody>
          <a:bodyPr anchor="t" rtlCol="false" tIns="0" lIns="0" bIns="0" rIns="0">
            <a:spAutoFit/>
          </a:bodyPr>
          <a:lstStyle/>
          <a:p>
            <a:pPr algn="l">
              <a:lnSpc>
                <a:spcPts val="12424"/>
              </a:lnSpc>
            </a:pPr>
            <a:r>
              <a:rPr lang="en-US" b="true" sz="8874" spc="-585">
                <a:solidFill>
                  <a:srgbClr val="FFFFFF"/>
                </a:solidFill>
                <a:latin typeface="Nunito Sans Expanded Heavy"/>
                <a:ea typeface="Nunito Sans Expanded Heavy"/>
                <a:cs typeface="Nunito Sans Expanded Heavy"/>
                <a:sym typeface="Nunito Sans Expanded Heavy"/>
              </a:rPr>
              <a:t>CONCLUSION</a:t>
            </a:r>
          </a:p>
        </p:txBody>
      </p:sp>
      <p:sp>
        <p:nvSpPr>
          <p:cNvPr name="TextBox 8" id="8"/>
          <p:cNvSpPr txBox="true"/>
          <p:nvPr/>
        </p:nvSpPr>
        <p:spPr>
          <a:xfrm rot="0">
            <a:off x="2114481" y="3397020"/>
            <a:ext cx="7758819" cy="5354921"/>
          </a:xfrm>
          <a:prstGeom prst="rect">
            <a:avLst/>
          </a:prstGeom>
        </p:spPr>
        <p:txBody>
          <a:bodyPr anchor="t" rtlCol="false" tIns="0" lIns="0" bIns="0" rIns="0">
            <a:spAutoFit/>
          </a:bodyPr>
          <a:lstStyle/>
          <a:p>
            <a:pPr algn="just">
              <a:lnSpc>
                <a:spcPts val="3571"/>
              </a:lnSpc>
            </a:pPr>
            <a:r>
              <a:rPr lang="en-US" sz="2551">
                <a:solidFill>
                  <a:srgbClr val="FFFFFF"/>
                </a:solidFill>
                <a:latin typeface="Canva Sans"/>
                <a:ea typeface="Canva Sans"/>
                <a:cs typeface="Canva Sans"/>
                <a:sym typeface="Canva Sans"/>
              </a:rPr>
              <a:t>Our FPL Best Player Predictor combines data science with fantasy football strategy to help managers make smarter weekly picks.</a:t>
            </a:r>
          </a:p>
          <a:p>
            <a:pPr algn="just">
              <a:lnSpc>
                <a:spcPts val="3571"/>
              </a:lnSpc>
            </a:pPr>
            <a:r>
              <a:rPr lang="en-US" sz="2551">
                <a:solidFill>
                  <a:srgbClr val="FFFFFF"/>
                </a:solidFill>
                <a:latin typeface="Canva Sans"/>
                <a:ea typeface="Canva Sans"/>
                <a:cs typeface="Canva Sans"/>
                <a:sym typeface="Canva Sans"/>
              </a:rPr>
              <a:t>Through extensive data cleaning, statistical testing, feature selection, and model tuning, we built a reliable prediction engine with a user-friendly interface.</a:t>
            </a:r>
          </a:p>
          <a:p>
            <a:pPr algn="just" marL="0" indent="0" lvl="0">
              <a:lnSpc>
                <a:spcPts val="3571"/>
              </a:lnSpc>
              <a:spcBef>
                <a:spcPct val="0"/>
              </a:spcBef>
            </a:pPr>
            <a:r>
              <a:rPr lang="en-US" sz="2551">
                <a:solidFill>
                  <a:srgbClr val="FFFFFF"/>
                </a:solidFill>
                <a:latin typeface="Canva Sans"/>
                <a:ea typeface="Canva Sans"/>
                <a:cs typeface="Canva Sans"/>
                <a:sym typeface="Canva Sans"/>
              </a:rPr>
              <a:t>By deploying the tool on Hugging Face, we made data-driven insights accessible to all — saving users time and improving their chances of climbing the leaderboard.</a:t>
            </a:r>
          </a:p>
          <a:p>
            <a:pPr algn="just" marL="0" indent="0" lvl="0">
              <a:lnSpc>
                <a:spcPts val="3571"/>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1328370" y="957840"/>
            <a:ext cx="6578712" cy="1097113"/>
          </a:xfrm>
          <a:prstGeom prst="rect">
            <a:avLst/>
          </a:prstGeom>
        </p:spPr>
        <p:txBody>
          <a:bodyPr anchor="t" rtlCol="false" tIns="0" lIns="0" bIns="0" rIns="0">
            <a:spAutoFit/>
          </a:bodyPr>
          <a:lstStyle/>
          <a:p>
            <a:pPr algn="l">
              <a:lnSpc>
                <a:spcPts val="8957"/>
              </a:lnSpc>
            </a:pPr>
            <a:r>
              <a:rPr lang="en-US" b="true" sz="6398" spc="-422">
                <a:solidFill>
                  <a:srgbClr val="FFFFFF"/>
                </a:solidFill>
                <a:latin typeface="Nunito Sans Expanded Heavy"/>
                <a:ea typeface="Nunito Sans Expanded Heavy"/>
                <a:cs typeface="Nunito Sans Expanded Heavy"/>
                <a:sym typeface="Nunito Sans Expanded Heavy"/>
              </a:rPr>
              <a:t>NAVIGATING</a:t>
            </a:r>
          </a:p>
        </p:txBody>
      </p:sp>
      <p:grpSp>
        <p:nvGrpSpPr>
          <p:cNvPr name="Group 3" id="3"/>
          <p:cNvGrpSpPr/>
          <p:nvPr/>
        </p:nvGrpSpPr>
        <p:grpSpPr>
          <a:xfrm rot="5701975">
            <a:off x="14206414" y="-6844572"/>
            <a:ext cx="2460072" cy="13961793"/>
            <a:chOff x="0" y="0"/>
            <a:chExt cx="647920" cy="3677180"/>
          </a:xfrm>
        </p:grpSpPr>
        <p:sp>
          <p:nvSpPr>
            <p:cNvPr name="Freeform 4" id="4"/>
            <p:cNvSpPr/>
            <p:nvPr/>
          </p:nvSpPr>
          <p:spPr>
            <a:xfrm flipH="false" flipV="false" rot="0">
              <a:off x="0" y="0"/>
              <a:ext cx="647920" cy="3677180"/>
            </a:xfrm>
            <a:custGeom>
              <a:avLst/>
              <a:gdLst/>
              <a:ahLst/>
              <a:cxnLst/>
              <a:rect r="r" b="b" t="t" l="l"/>
              <a:pathLst>
                <a:path h="3677180" w="647920">
                  <a:moveTo>
                    <a:pt x="444720" y="0"/>
                  </a:moveTo>
                  <a:lnTo>
                    <a:pt x="0" y="0"/>
                  </a:lnTo>
                  <a:lnTo>
                    <a:pt x="203200" y="3677180"/>
                  </a:lnTo>
                  <a:lnTo>
                    <a:pt x="647920" y="3677180"/>
                  </a:lnTo>
                  <a:lnTo>
                    <a:pt x="444720" y="0"/>
                  </a:lnTo>
                  <a:close/>
                </a:path>
              </a:pathLst>
            </a:custGeom>
            <a:solidFill>
              <a:srgbClr val="FF0CEE"/>
            </a:solidFill>
          </p:spPr>
        </p:sp>
        <p:sp>
          <p:nvSpPr>
            <p:cNvPr name="TextBox 5" id="5"/>
            <p:cNvSpPr txBox="true"/>
            <p:nvPr/>
          </p:nvSpPr>
          <p:spPr>
            <a:xfrm>
              <a:off x="101600" y="-47625"/>
              <a:ext cx="444720" cy="3724805"/>
            </a:xfrm>
            <a:prstGeom prst="rect">
              <a:avLst/>
            </a:prstGeom>
          </p:spPr>
          <p:txBody>
            <a:bodyPr anchor="ctr" rtlCol="false" tIns="50800" lIns="50800" bIns="50800" rIns="50800"/>
            <a:lstStyle/>
            <a:p>
              <a:pPr algn="ctr">
                <a:lnSpc>
                  <a:spcPts val="2731"/>
                </a:lnSpc>
              </a:pPr>
            </a:p>
          </p:txBody>
        </p:sp>
      </p:grpSp>
      <p:sp>
        <p:nvSpPr>
          <p:cNvPr name="TextBox 6" id="6"/>
          <p:cNvSpPr txBox="true"/>
          <p:nvPr/>
        </p:nvSpPr>
        <p:spPr>
          <a:xfrm rot="0">
            <a:off x="11328370" y="1831165"/>
            <a:ext cx="6755886" cy="1209563"/>
          </a:xfrm>
          <a:prstGeom prst="rect">
            <a:avLst/>
          </a:prstGeom>
        </p:spPr>
        <p:txBody>
          <a:bodyPr anchor="t" rtlCol="false" tIns="0" lIns="0" bIns="0" rIns="0">
            <a:spAutoFit/>
          </a:bodyPr>
          <a:lstStyle/>
          <a:p>
            <a:pPr algn="l">
              <a:lnSpc>
                <a:spcPts val="9811"/>
              </a:lnSpc>
            </a:pPr>
            <a:r>
              <a:rPr lang="en-US" sz="7007" spc="-462">
                <a:solidFill>
                  <a:srgbClr val="FFFFFF"/>
                </a:solidFill>
                <a:latin typeface="Nunito Sans Expanded"/>
                <a:ea typeface="Nunito Sans Expanded"/>
                <a:cs typeface="Nunito Sans Expanded"/>
                <a:sym typeface="Nunito Sans Expanded"/>
              </a:rPr>
              <a:t>THE FUTURE</a:t>
            </a:r>
          </a:p>
        </p:txBody>
      </p:sp>
      <p:sp>
        <p:nvSpPr>
          <p:cNvPr name="TextBox 7" id="7"/>
          <p:cNvSpPr txBox="true"/>
          <p:nvPr/>
        </p:nvSpPr>
        <p:spPr>
          <a:xfrm rot="0">
            <a:off x="5760310" y="3339893"/>
            <a:ext cx="11498990" cy="4531316"/>
          </a:xfrm>
          <a:prstGeom prst="rect">
            <a:avLst/>
          </a:prstGeom>
        </p:spPr>
        <p:txBody>
          <a:bodyPr anchor="t" rtlCol="false" tIns="0" lIns="0" bIns="0" rIns="0">
            <a:spAutoFit/>
          </a:bodyPr>
          <a:lstStyle/>
          <a:p>
            <a:pPr algn="just" marL="562766" indent="-281383" lvl="1">
              <a:lnSpc>
                <a:spcPts val="3649"/>
              </a:lnSpc>
              <a:buFont typeface="Arial"/>
              <a:buChar char="•"/>
            </a:pPr>
            <a:r>
              <a:rPr lang="en-US" sz="2606">
                <a:solidFill>
                  <a:srgbClr val="FFFFFF"/>
                </a:solidFill>
                <a:latin typeface="Canva Sans"/>
                <a:ea typeface="Canva Sans"/>
                <a:cs typeface="Canva Sans"/>
                <a:sym typeface="Canva Sans"/>
              </a:rPr>
              <a:t>Live Data Integration: Automate weekly updates using the official FPL API for real-time player stats, injuries, and fixture changes.</a:t>
            </a:r>
          </a:p>
          <a:p>
            <a:pPr algn="just" marL="562766" indent="-281383" lvl="1">
              <a:lnSpc>
                <a:spcPts val="3649"/>
              </a:lnSpc>
              <a:buFont typeface="Arial"/>
              <a:buChar char="•"/>
            </a:pPr>
            <a:r>
              <a:rPr lang="en-US" sz="2606">
                <a:solidFill>
                  <a:srgbClr val="FFFFFF"/>
                </a:solidFill>
                <a:latin typeface="Canva Sans"/>
                <a:ea typeface="Canva Sans"/>
                <a:cs typeface="Canva Sans"/>
                <a:sym typeface="Canva Sans"/>
              </a:rPr>
              <a:t>Captain &amp; Transfer Suggestions: Enhance the model to recommend ideal captain picks and optimal transfer combinations.</a:t>
            </a:r>
          </a:p>
          <a:p>
            <a:pPr algn="just" marL="562766" indent="-281383" lvl="1">
              <a:lnSpc>
                <a:spcPts val="3649"/>
              </a:lnSpc>
              <a:buFont typeface="Arial"/>
              <a:buChar char="•"/>
            </a:pPr>
            <a:r>
              <a:rPr lang="en-US" sz="2606">
                <a:solidFill>
                  <a:srgbClr val="FFFFFF"/>
                </a:solidFill>
                <a:latin typeface="Canva Sans"/>
                <a:ea typeface="Canva Sans"/>
                <a:cs typeface="Canva Sans"/>
                <a:sym typeface="Canva Sans"/>
              </a:rPr>
              <a:t>Team-Based Recommendations: Tailor suggestions based on a user’s current squad and budget constraints.</a:t>
            </a:r>
          </a:p>
          <a:p>
            <a:pPr algn="just" marL="562766" indent="-281383" lvl="1">
              <a:lnSpc>
                <a:spcPts val="3649"/>
              </a:lnSpc>
              <a:spcBef>
                <a:spcPct val="0"/>
              </a:spcBef>
              <a:buFont typeface="Arial"/>
              <a:buChar char="•"/>
            </a:pPr>
            <a:r>
              <a:rPr lang="en-US" sz="2606">
                <a:solidFill>
                  <a:srgbClr val="FFFFFF"/>
                </a:solidFill>
                <a:latin typeface="Canva Sans"/>
                <a:ea typeface="Canva Sans"/>
                <a:cs typeface="Canva Sans"/>
                <a:sym typeface="Canva Sans"/>
              </a:rPr>
              <a:t>Mobile Integration: Work toward embedding our model directly into the official FPL app or as a companion plugin — offering one-click insights without switching platforms.</a:t>
            </a:r>
          </a:p>
          <a:p>
            <a:pPr algn="just" marL="0" indent="0" lvl="0">
              <a:lnSpc>
                <a:spcPts val="3649"/>
              </a:lnSpc>
              <a:spcBef>
                <a:spcPct val="0"/>
              </a:spcBef>
            </a:pPr>
          </a:p>
        </p:txBody>
      </p:sp>
      <p:grpSp>
        <p:nvGrpSpPr>
          <p:cNvPr name="Group 8" id="8"/>
          <p:cNvGrpSpPr/>
          <p:nvPr/>
        </p:nvGrpSpPr>
        <p:grpSpPr>
          <a:xfrm rot="5569149">
            <a:off x="9262252" y="435735"/>
            <a:ext cx="2320003" cy="18077252"/>
            <a:chOff x="0" y="0"/>
            <a:chExt cx="611030" cy="4761087"/>
          </a:xfrm>
        </p:grpSpPr>
        <p:sp>
          <p:nvSpPr>
            <p:cNvPr name="Freeform 9" id="9"/>
            <p:cNvSpPr/>
            <p:nvPr/>
          </p:nvSpPr>
          <p:spPr>
            <a:xfrm flipH="false" flipV="false" rot="0">
              <a:off x="0" y="0"/>
              <a:ext cx="611030" cy="4761087"/>
            </a:xfrm>
            <a:custGeom>
              <a:avLst/>
              <a:gdLst/>
              <a:ahLst/>
              <a:cxnLst/>
              <a:rect r="r" b="b" t="t" l="l"/>
              <a:pathLst>
                <a:path h="4761087" w="611030">
                  <a:moveTo>
                    <a:pt x="407830" y="0"/>
                  </a:moveTo>
                  <a:lnTo>
                    <a:pt x="0" y="0"/>
                  </a:lnTo>
                  <a:lnTo>
                    <a:pt x="203200" y="4761087"/>
                  </a:lnTo>
                  <a:lnTo>
                    <a:pt x="611030" y="4761087"/>
                  </a:lnTo>
                  <a:lnTo>
                    <a:pt x="407830" y="0"/>
                  </a:lnTo>
                  <a:close/>
                </a:path>
              </a:pathLst>
            </a:custGeom>
            <a:solidFill>
              <a:srgbClr val="FF0CEE"/>
            </a:solidFill>
          </p:spPr>
        </p:sp>
        <p:sp>
          <p:nvSpPr>
            <p:cNvPr name="TextBox 10" id="10"/>
            <p:cNvSpPr txBox="true"/>
            <p:nvPr/>
          </p:nvSpPr>
          <p:spPr>
            <a:xfrm>
              <a:off x="101600" y="-47625"/>
              <a:ext cx="407830" cy="4808712"/>
            </a:xfrm>
            <a:prstGeom prst="rect">
              <a:avLst/>
            </a:prstGeom>
          </p:spPr>
          <p:txBody>
            <a:bodyPr anchor="ctr" rtlCol="false" tIns="50800" lIns="50800" bIns="50800" rIns="50800"/>
            <a:lstStyle/>
            <a:p>
              <a:pPr algn="ctr">
                <a:lnSpc>
                  <a:spcPts val="2731"/>
                </a:lnSpc>
              </a:pPr>
            </a:p>
          </p:txBody>
        </p:sp>
      </p:grpSp>
      <p:grpSp>
        <p:nvGrpSpPr>
          <p:cNvPr name="Group 11" id="11"/>
          <p:cNvGrpSpPr/>
          <p:nvPr/>
        </p:nvGrpSpPr>
        <p:grpSpPr>
          <a:xfrm rot="154973">
            <a:off x="-2329273" y="545134"/>
            <a:ext cx="7333572" cy="5540391"/>
            <a:chOff x="0" y="0"/>
            <a:chExt cx="1931476" cy="1459198"/>
          </a:xfrm>
        </p:grpSpPr>
        <p:sp>
          <p:nvSpPr>
            <p:cNvPr name="Freeform 12" id="12"/>
            <p:cNvSpPr/>
            <p:nvPr/>
          </p:nvSpPr>
          <p:spPr>
            <a:xfrm flipH="false" flipV="false" rot="0">
              <a:off x="0" y="0"/>
              <a:ext cx="1931476" cy="1459198"/>
            </a:xfrm>
            <a:custGeom>
              <a:avLst/>
              <a:gdLst/>
              <a:ahLst/>
              <a:cxnLst/>
              <a:rect r="r" b="b" t="t" l="l"/>
              <a:pathLst>
                <a:path h="1459198" w="1931476">
                  <a:moveTo>
                    <a:pt x="1728276" y="0"/>
                  </a:moveTo>
                  <a:lnTo>
                    <a:pt x="0" y="0"/>
                  </a:lnTo>
                  <a:lnTo>
                    <a:pt x="203200" y="1459198"/>
                  </a:lnTo>
                  <a:lnTo>
                    <a:pt x="1931476" y="1459198"/>
                  </a:lnTo>
                  <a:lnTo>
                    <a:pt x="1728276" y="0"/>
                  </a:lnTo>
                  <a:close/>
                </a:path>
              </a:pathLst>
            </a:custGeom>
            <a:solidFill>
              <a:srgbClr val="FF0CEE">
                <a:alpha val="70980"/>
              </a:srgbClr>
            </a:solidFill>
          </p:spPr>
        </p:sp>
        <p:sp>
          <p:nvSpPr>
            <p:cNvPr name="TextBox 13" id="13"/>
            <p:cNvSpPr txBox="true"/>
            <p:nvPr/>
          </p:nvSpPr>
          <p:spPr>
            <a:xfrm>
              <a:off x="101600" y="-47625"/>
              <a:ext cx="1728276" cy="1506823"/>
            </a:xfrm>
            <a:prstGeom prst="rect">
              <a:avLst/>
            </a:prstGeom>
          </p:spPr>
          <p:txBody>
            <a:bodyPr anchor="ctr" rtlCol="false" tIns="50800" lIns="50800" bIns="50800" rIns="50800"/>
            <a:lstStyle/>
            <a:p>
              <a:pPr algn="ctr">
                <a:lnSpc>
                  <a:spcPts val="2731"/>
                </a:lnSpc>
              </a:pPr>
            </a:p>
          </p:txBody>
        </p:sp>
      </p:grpSp>
      <p:grpSp>
        <p:nvGrpSpPr>
          <p:cNvPr name="Group 14" id="14"/>
          <p:cNvGrpSpPr/>
          <p:nvPr/>
        </p:nvGrpSpPr>
        <p:grpSpPr>
          <a:xfrm rot="8742430">
            <a:off x="-3789871" y="5012795"/>
            <a:ext cx="9637142" cy="2664632"/>
            <a:chOff x="0" y="0"/>
            <a:chExt cx="5277463" cy="1459198"/>
          </a:xfrm>
        </p:grpSpPr>
        <p:sp>
          <p:nvSpPr>
            <p:cNvPr name="Freeform 15" id="15"/>
            <p:cNvSpPr/>
            <p:nvPr/>
          </p:nvSpPr>
          <p:spPr>
            <a:xfrm flipH="false" flipV="false" rot="0">
              <a:off x="0" y="0"/>
              <a:ext cx="5277463" cy="1459198"/>
            </a:xfrm>
            <a:custGeom>
              <a:avLst/>
              <a:gdLst/>
              <a:ahLst/>
              <a:cxnLst/>
              <a:rect r="r" b="b" t="t" l="l"/>
              <a:pathLst>
                <a:path h="1459198" w="5277463">
                  <a:moveTo>
                    <a:pt x="5074263" y="0"/>
                  </a:moveTo>
                  <a:lnTo>
                    <a:pt x="0" y="0"/>
                  </a:lnTo>
                  <a:lnTo>
                    <a:pt x="203200" y="1459198"/>
                  </a:lnTo>
                  <a:lnTo>
                    <a:pt x="5277463" y="1459198"/>
                  </a:lnTo>
                  <a:lnTo>
                    <a:pt x="5074263" y="0"/>
                  </a:lnTo>
                  <a:close/>
                </a:path>
              </a:pathLst>
            </a:custGeom>
            <a:solidFill>
              <a:srgbClr val="FF0CEE"/>
            </a:solidFill>
          </p:spPr>
        </p:sp>
        <p:sp>
          <p:nvSpPr>
            <p:cNvPr name="TextBox 16" id="16"/>
            <p:cNvSpPr txBox="true"/>
            <p:nvPr/>
          </p:nvSpPr>
          <p:spPr>
            <a:xfrm>
              <a:off x="101600" y="-47625"/>
              <a:ext cx="5074263" cy="1506823"/>
            </a:xfrm>
            <a:prstGeom prst="rect">
              <a:avLst/>
            </a:prstGeom>
          </p:spPr>
          <p:txBody>
            <a:bodyPr anchor="ctr" rtlCol="false" tIns="50800" lIns="50800" bIns="50800" rIns="50800"/>
            <a:lstStyle/>
            <a:p>
              <a:pPr algn="ctr">
                <a:lnSpc>
                  <a:spcPts val="2731"/>
                </a:lnSpc>
              </a:pPr>
            </a:p>
          </p:txBody>
        </p:sp>
      </p:grpSp>
    </p:spTree>
  </p:cSld>
  <p:clrMapOvr>
    <a:masterClrMapping/>
  </p:clrMapOvr>
</p:sld>
</file>

<file path=ppt/slides/slide12.xml><?xml version="1.0" encoding="utf-8"?>
<p:sld xmlns:p="http://schemas.openxmlformats.org/presentationml/2006/main" xmlns:a="http://schemas.openxmlformats.org/drawingml/2006/main">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147277" y="2640822"/>
            <a:ext cx="8828085" cy="1597951"/>
          </a:xfrm>
          <a:prstGeom prst="rect">
            <a:avLst/>
          </a:prstGeom>
        </p:spPr>
        <p:txBody>
          <a:bodyPr anchor="t" rtlCol="false" tIns="0" lIns="0" bIns="0" rIns="0">
            <a:spAutoFit/>
          </a:bodyPr>
          <a:lstStyle/>
          <a:p>
            <a:pPr algn="l">
              <a:lnSpc>
                <a:spcPts val="13041"/>
              </a:lnSpc>
            </a:pPr>
            <a:r>
              <a:rPr lang="en-US" b="true" sz="9315" spc="-614">
                <a:solidFill>
                  <a:srgbClr val="FFFFFF"/>
                </a:solidFill>
                <a:latin typeface="Nunito Sans Expanded Heavy"/>
                <a:ea typeface="Nunito Sans Expanded Heavy"/>
                <a:cs typeface="Nunito Sans Expanded Heavy"/>
                <a:sym typeface="Nunito Sans Expanded Heavy"/>
              </a:rPr>
              <a:t>THANK YOU</a:t>
            </a:r>
          </a:p>
        </p:txBody>
      </p:sp>
      <p:grpSp>
        <p:nvGrpSpPr>
          <p:cNvPr name="Group 3" id="3"/>
          <p:cNvGrpSpPr/>
          <p:nvPr/>
        </p:nvGrpSpPr>
        <p:grpSpPr>
          <a:xfrm rot="7074502">
            <a:off x="339607" y="-2472104"/>
            <a:ext cx="4758704" cy="19156288"/>
            <a:chOff x="0" y="0"/>
            <a:chExt cx="1253321" cy="5045278"/>
          </a:xfrm>
        </p:grpSpPr>
        <p:sp>
          <p:nvSpPr>
            <p:cNvPr name="Freeform 4" id="4"/>
            <p:cNvSpPr/>
            <p:nvPr/>
          </p:nvSpPr>
          <p:spPr>
            <a:xfrm flipH="false" flipV="false" rot="0">
              <a:off x="0" y="0"/>
              <a:ext cx="1253321" cy="5045278"/>
            </a:xfrm>
            <a:custGeom>
              <a:avLst/>
              <a:gdLst/>
              <a:ahLst/>
              <a:cxnLst/>
              <a:rect r="r" b="b" t="t" l="l"/>
              <a:pathLst>
                <a:path h="5045278" w="1253321">
                  <a:moveTo>
                    <a:pt x="1050121" y="0"/>
                  </a:moveTo>
                  <a:lnTo>
                    <a:pt x="0" y="0"/>
                  </a:lnTo>
                  <a:lnTo>
                    <a:pt x="203200" y="5045278"/>
                  </a:lnTo>
                  <a:lnTo>
                    <a:pt x="1253321" y="5045278"/>
                  </a:lnTo>
                  <a:lnTo>
                    <a:pt x="1050121" y="0"/>
                  </a:lnTo>
                  <a:close/>
                </a:path>
              </a:pathLst>
            </a:custGeom>
            <a:solidFill>
              <a:srgbClr val="FF0CEE"/>
            </a:solidFill>
          </p:spPr>
        </p:sp>
        <p:sp>
          <p:nvSpPr>
            <p:cNvPr name="TextBox 5" id="5"/>
            <p:cNvSpPr txBox="true"/>
            <p:nvPr/>
          </p:nvSpPr>
          <p:spPr>
            <a:xfrm>
              <a:off x="101600" y="-47625"/>
              <a:ext cx="1050121" cy="5092903"/>
            </a:xfrm>
            <a:prstGeom prst="rect">
              <a:avLst/>
            </a:prstGeom>
          </p:spPr>
          <p:txBody>
            <a:bodyPr anchor="ctr" rtlCol="false" tIns="50800" lIns="50800" bIns="50800" rIns="50800"/>
            <a:lstStyle/>
            <a:p>
              <a:pPr algn="ctr">
                <a:lnSpc>
                  <a:spcPts val="2731"/>
                </a:lnSpc>
              </a:pPr>
            </a:p>
          </p:txBody>
        </p:sp>
      </p:grpSp>
      <p:grpSp>
        <p:nvGrpSpPr>
          <p:cNvPr name="Group 6" id="6"/>
          <p:cNvGrpSpPr/>
          <p:nvPr/>
        </p:nvGrpSpPr>
        <p:grpSpPr>
          <a:xfrm rot="8742430">
            <a:off x="-3485005" y="1958115"/>
            <a:ext cx="9637142" cy="2664632"/>
            <a:chOff x="0" y="0"/>
            <a:chExt cx="5277463" cy="1459198"/>
          </a:xfrm>
        </p:grpSpPr>
        <p:sp>
          <p:nvSpPr>
            <p:cNvPr name="Freeform 7" id="7"/>
            <p:cNvSpPr/>
            <p:nvPr/>
          </p:nvSpPr>
          <p:spPr>
            <a:xfrm flipH="false" flipV="false" rot="0">
              <a:off x="0" y="0"/>
              <a:ext cx="5277463" cy="1459198"/>
            </a:xfrm>
            <a:custGeom>
              <a:avLst/>
              <a:gdLst/>
              <a:ahLst/>
              <a:cxnLst/>
              <a:rect r="r" b="b" t="t" l="l"/>
              <a:pathLst>
                <a:path h="1459198" w="5277463">
                  <a:moveTo>
                    <a:pt x="5074263" y="0"/>
                  </a:moveTo>
                  <a:lnTo>
                    <a:pt x="0" y="0"/>
                  </a:lnTo>
                  <a:lnTo>
                    <a:pt x="203200" y="1459198"/>
                  </a:lnTo>
                  <a:lnTo>
                    <a:pt x="5277463" y="1459198"/>
                  </a:lnTo>
                  <a:lnTo>
                    <a:pt x="5074263" y="0"/>
                  </a:lnTo>
                  <a:close/>
                </a:path>
              </a:pathLst>
            </a:custGeom>
            <a:solidFill>
              <a:srgbClr val="FF0CEE">
                <a:alpha val="81961"/>
              </a:srgbClr>
            </a:solidFill>
          </p:spPr>
        </p:sp>
        <p:sp>
          <p:nvSpPr>
            <p:cNvPr name="TextBox 8" id="8"/>
            <p:cNvSpPr txBox="true"/>
            <p:nvPr/>
          </p:nvSpPr>
          <p:spPr>
            <a:xfrm>
              <a:off x="101600" y="-47625"/>
              <a:ext cx="5074263" cy="1506823"/>
            </a:xfrm>
            <a:prstGeom prst="rect">
              <a:avLst/>
            </a:prstGeom>
          </p:spPr>
          <p:txBody>
            <a:bodyPr anchor="ctr" rtlCol="false" tIns="50800" lIns="50800" bIns="50800" rIns="50800"/>
            <a:lstStyle/>
            <a:p>
              <a:pPr algn="ctr">
                <a:lnSpc>
                  <a:spcPts val="2731"/>
                </a:lnSpc>
              </a:pPr>
            </a:p>
          </p:txBody>
        </p:sp>
      </p:grpSp>
      <p:sp>
        <p:nvSpPr>
          <p:cNvPr name="TextBox 9" id="9"/>
          <p:cNvSpPr txBox="true"/>
          <p:nvPr/>
        </p:nvSpPr>
        <p:spPr>
          <a:xfrm rot="0">
            <a:off x="7253269" y="4256917"/>
            <a:ext cx="8616101" cy="1592191"/>
          </a:xfrm>
          <a:prstGeom prst="rect">
            <a:avLst/>
          </a:prstGeom>
        </p:spPr>
        <p:txBody>
          <a:bodyPr anchor="t" rtlCol="false" tIns="0" lIns="0" bIns="0" rIns="0">
            <a:spAutoFit/>
          </a:bodyPr>
          <a:lstStyle/>
          <a:p>
            <a:pPr algn="l">
              <a:lnSpc>
                <a:spcPts val="13041"/>
              </a:lnSpc>
            </a:pPr>
            <a:r>
              <a:rPr lang="en-US" sz="9315" spc="-614">
                <a:solidFill>
                  <a:srgbClr val="FFFFFF"/>
                </a:solidFill>
                <a:latin typeface="Nunito Sans Expanded"/>
                <a:ea typeface="Nunito Sans Expanded"/>
                <a:cs typeface="Nunito Sans Expanded"/>
                <a:sym typeface="Nunito Sans Expanded"/>
              </a:rPr>
              <a:t>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54973">
            <a:off x="11809588" y="2230854"/>
            <a:ext cx="8456654" cy="8522847"/>
            <a:chOff x="0" y="0"/>
            <a:chExt cx="2227267" cy="2244701"/>
          </a:xfrm>
        </p:grpSpPr>
        <p:sp>
          <p:nvSpPr>
            <p:cNvPr name="Freeform 3" id="3"/>
            <p:cNvSpPr/>
            <p:nvPr/>
          </p:nvSpPr>
          <p:spPr>
            <a:xfrm flipH="false" flipV="false" rot="0">
              <a:off x="0" y="0"/>
              <a:ext cx="2227267" cy="2244701"/>
            </a:xfrm>
            <a:custGeom>
              <a:avLst/>
              <a:gdLst/>
              <a:ahLst/>
              <a:cxnLst/>
              <a:rect r="r" b="b" t="t" l="l"/>
              <a:pathLst>
                <a:path h="2244701" w="2227267">
                  <a:moveTo>
                    <a:pt x="2024067" y="0"/>
                  </a:moveTo>
                  <a:lnTo>
                    <a:pt x="0" y="0"/>
                  </a:lnTo>
                  <a:lnTo>
                    <a:pt x="203200" y="2244701"/>
                  </a:lnTo>
                  <a:lnTo>
                    <a:pt x="2227267" y="2244701"/>
                  </a:lnTo>
                  <a:lnTo>
                    <a:pt x="2024067" y="0"/>
                  </a:lnTo>
                  <a:close/>
                </a:path>
              </a:pathLst>
            </a:custGeom>
            <a:solidFill>
              <a:srgbClr val="FF0CEE">
                <a:alpha val="81961"/>
              </a:srgbClr>
            </a:solidFill>
          </p:spPr>
        </p:sp>
        <p:sp>
          <p:nvSpPr>
            <p:cNvPr name="TextBox 4" id="4"/>
            <p:cNvSpPr txBox="true"/>
            <p:nvPr/>
          </p:nvSpPr>
          <p:spPr>
            <a:xfrm>
              <a:off x="101600" y="-47625"/>
              <a:ext cx="2024067" cy="2292326"/>
            </a:xfrm>
            <a:prstGeom prst="rect">
              <a:avLst/>
            </a:prstGeom>
          </p:spPr>
          <p:txBody>
            <a:bodyPr anchor="ctr" rtlCol="false" tIns="50800" lIns="50800" bIns="50800" rIns="50800"/>
            <a:lstStyle/>
            <a:p>
              <a:pPr algn="ctr">
                <a:lnSpc>
                  <a:spcPts val="2731"/>
                </a:lnSpc>
              </a:pPr>
            </a:p>
          </p:txBody>
        </p:sp>
      </p:grpSp>
      <p:grpSp>
        <p:nvGrpSpPr>
          <p:cNvPr name="Group 5" id="5"/>
          <p:cNvGrpSpPr>
            <a:grpSpLocks noChangeAspect="true"/>
          </p:cNvGrpSpPr>
          <p:nvPr/>
        </p:nvGrpSpPr>
        <p:grpSpPr>
          <a:xfrm rot="0">
            <a:off x="11117582" y="1028700"/>
            <a:ext cx="5623834" cy="7574478"/>
            <a:chOff x="0" y="0"/>
            <a:chExt cx="3632200" cy="4892040"/>
          </a:xfrm>
        </p:grpSpPr>
        <p:sp>
          <p:nvSpPr>
            <p:cNvPr name="Freeform 6" id="6"/>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2"/>
              <a:stretch>
                <a:fillRect l="0" t="-30085" r="0" b="-30085"/>
              </a:stretch>
            </a:blipFill>
          </p:spPr>
        </p:sp>
        <p:sp>
          <p:nvSpPr>
            <p:cNvPr name="Freeform 7" id="7"/>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F0CEE"/>
            </a:solidFill>
          </p:spPr>
        </p:sp>
      </p:grpSp>
      <p:sp>
        <p:nvSpPr>
          <p:cNvPr name="TextBox 8" id="8"/>
          <p:cNvSpPr txBox="true"/>
          <p:nvPr/>
        </p:nvSpPr>
        <p:spPr>
          <a:xfrm rot="0">
            <a:off x="1299789" y="885825"/>
            <a:ext cx="5761916" cy="1310061"/>
          </a:xfrm>
          <a:prstGeom prst="rect">
            <a:avLst/>
          </a:prstGeom>
        </p:spPr>
        <p:txBody>
          <a:bodyPr anchor="t" rtlCol="false" tIns="0" lIns="0" bIns="0" rIns="0">
            <a:spAutoFit/>
          </a:bodyPr>
          <a:lstStyle/>
          <a:p>
            <a:pPr algn="l">
              <a:lnSpc>
                <a:spcPts val="10749"/>
              </a:lnSpc>
            </a:pPr>
            <a:r>
              <a:rPr lang="en-US" b="true" sz="7678" spc="-506">
                <a:solidFill>
                  <a:srgbClr val="FFFFFF"/>
                </a:solidFill>
                <a:latin typeface="Nunito Sans Expanded Heavy"/>
                <a:ea typeface="Nunito Sans Expanded Heavy"/>
                <a:cs typeface="Nunito Sans Expanded Heavy"/>
                <a:sym typeface="Nunito Sans Expanded Heavy"/>
              </a:rPr>
              <a:t>WHAT IS</a:t>
            </a:r>
          </a:p>
        </p:txBody>
      </p:sp>
      <p:sp>
        <p:nvSpPr>
          <p:cNvPr name="TextBox 9" id="9"/>
          <p:cNvSpPr txBox="true"/>
          <p:nvPr/>
        </p:nvSpPr>
        <p:spPr>
          <a:xfrm rot="0">
            <a:off x="1299789" y="2245075"/>
            <a:ext cx="3151648" cy="1365878"/>
          </a:xfrm>
          <a:prstGeom prst="rect">
            <a:avLst/>
          </a:prstGeom>
        </p:spPr>
        <p:txBody>
          <a:bodyPr anchor="t" rtlCol="false" tIns="0" lIns="0" bIns="0" rIns="0">
            <a:spAutoFit/>
          </a:bodyPr>
          <a:lstStyle/>
          <a:p>
            <a:pPr algn="l">
              <a:lnSpc>
                <a:spcPts val="11189"/>
              </a:lnSpc>
            </a:pPr>
            <a:r>
              <a:rPr lang="en-US" sz="7992" spc="-527">
                <a:solidFill>
                  <a:srgbClr val="FFFFFF"/>
                </a:solidFill>
                <a:latin typeface="Nunito Sans Expanded"/>
                <a:ea typeface="Nunito Sans Expanded"/>
                <a:cs typeface="Nunito Sans Expanded"/>
                <a:sym typeface="Nunito Sans Expanded"/>
              </a:rPr>
              <a:t>FPL?</a:t>
            </a:r>
          </a:p>
        </p:txBody>
      </p:sp>
      <p:sp>
        <p:nvSpPr>
          <p:cNvPr name="TextBox 10" id="10"/>
          <p:cNvSpPr txBox="true"/>
          <p:nvPr/>
        </p:nvSpPr>
        <p:spPr>
          <a:xfrm rot="0">
            <a:off x="1299789" y="4393336"/>
            <a:ext cx="8843328" cy="3246118"/>
          </a:xfrm>
          <a:prstGeom prst="rect">
            <a:avLst/>
          </a:prstGeom>
        </p:spPr>
        <p:txBody>
          <a:bodyPr anchor="t" rtlCol="false" tIns="0" lIns="0" bIns="0" rIns="0">
            <a:spAutoFit/>
          </a:bodyPr>
          <a:lstStyle/>
          <a:p>
            <a:pPr algn="just" marL="0" indent="0" lvl="0">
              <a:lnSpc>
                <a:spcPts val="3685"/>
              </a:lnSpc>
              <a:spcBef>
                <a:spcPct val="0"/>
              </a:spcBef>
            </a:pPr>
            <a:r>
              <a:rPr lang="en-US" sz="2632">
                <a:solidFill>
                  <a:srgbClr val="FFFFFF"/>
                </a:solidFill>
                <a:latin typeface="Canva Sans"/>
                <a:ea typeface="Canva Sans"/>
                <a:cs typeface="Canva Sans"/>
                <a:sym typeface="Canva Sans"/>
              </a:rPr>
              <a:t>FPL (Fantasy Premier League) is an online football game where you create and manage your own team of real Premier League players. You earn points based on how your selected players perform in actual matches — scoring goals, keeping clean sheets, assisting, etc. It’s all about strategy, transfers, and picking the best squad to outscore others in mini-leagues or globally.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481762">
            <a:off x="12197342" y="8199355"/>
            <a:ext cx="12181316" cy="1641861"/>
            <a:chOff x="0" y="0"/>
            <a:chExt cx="3208248" cy="432424"/>
          </a:xfrm>
        </p:grpSpPr>
        <p:sp>
          <p:nvSpPr>
            <p:cNvPr name="Freeform 3" id="3"/>
            <p:cNvSpPr/>
            <p:nvPr/>
          </p:nvSpPr>
          <p:spPr>
            <a:xfrm flipH="false" flipV="false" rot="0">
              <a:off x="0" y="0"/>
              <a:ext cx="3208248" cy="432424"/>
            </a:xfrm>
            <a:custGeom>
              <a:avLst/>
              <a:gdLst/>
              <a:ahLst/>
              <a:cxnLst/>
              <a:rect r="r" b="b" t="t" l="l"/>
              <a:pathLst>
                <a:path h="432424" w="3208248">
                  <a:moveTo>
                    <a:pt x="3005048" y="0"/>
                  </a:moveTo>
                  <a:lnTo>
                    <a:pt x="0" y="0"/>
                  </a:lnTo>
                  <a:lnTo>
                    <a:pt x="203200" y="432424"/>
                  </a:lnTo>
                  <a:lnTo>
                    <a:pt x="3208248" y="432424"/>
                  </a:lnTo>
                  <a:lnTo>
                    <a:pt x="3005048" y="0"/>
                  </a:lnTo>
                  <a:close/>
                </a:path>
              </a:pathLst>
            </a:custGeom>
            <a:solidFill>
              <a:srgbClr val="FF0CEE"/>
            </a:solidFill>
          </p:spPr>
        </p:sp>
        <p:sp>
          <p:nvSpPr>
            <p:cNvPr name="TextBox 4" id="4"/>
            <p:cNvSpPr txBox="true"/>
            <p:nvPr/>
          </p:nvSpPr>
          <p:spPr>
            <a:xfrm>
              <a:off x="101600" y="-47625"/>
              <a:ext cx="3005048" cy="480049"/>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276564">
            <a:off x="-3676634" y="8423936"/>
            <a:ext cx="17520842" cy="3509144"/>
            <a:chOff x="0" y="0"/>
            <a:chExt cx="4791250" cy="959611"/>
          </a:xfrm>
        </p:grpSpPr>
        <p:sp>
          <p:nvSpPr>
            <p:cNvPr name="Freeform 6" id="6"/>
            <p:cNvSpPr/>
            <p:nvPr/>
          </p:nvSpPr>
          <p:spPr>
            <a:xfrm flipH="false" flipV="false" rot="0">
              <a:off x="0" y="0"/>
              <a:ext cx="4791250" cy="959611"/>
            </a:xfrm>
            <a:custGeom>
              <a:avLst/>
              <a:gdLst/>
              <a:ahLst/>
              <a:cxnLst/>
              <a:rect r="r" b="b" t="t" l="l"/>
              <a:pathLst>
                <a:path h="959611" w="4791250">
                  <a:moveTo>
                    <a:pt x="4588050" y="0"/>
                  </a:moveTo>
                  <a:lnTo>
                    <a:pt x="0" y="0"/>
                  </a:lnTo>
                  <a:lnTo>
                    <a:pt x="203200" y="959611"/>
                  </a:lnTo>
                  <a:lnTo>
                    <a:pt x="4791250" y="959611"/>
                  </a:lnTo>
                  <a:lnTo>
                    <a:pt x="4588050" y="0"/>
                  </a:lnTo>
                  <a:close/>
                </a:path>
              </a:pathLst>
            </a:custGeom>
            <a:solidFill>
              <a:srgbClr val="FF0CEE"/>
            </a:solidFill>
          </p:spPr>
        </p:sp>
        <p:sp>
          <p:nvSpPr>
            <p:cNvPr name="TextBox 7" id="7"/>
            <p:cNvSpPr txBox="true"/>
            <p:nvPr/>
          </p:nvSpPr>
          <p:spPr>
            <a:xfrm>
              <a:off x="101600" y="-47625"/>
              <a:ext cx="4588050" cy="1007236"/>
            </a:xfrm>
            <a:prstGeom prst="rect">
              <a:avLst/>
            </a:prstGeom>
          </p:spPr>
          <p:txBody>
            <a:bodyPr anchor="ctr" rtlCol="false" tIns="50800" lIns="50800" bIns="50800" rIns="50800"/>
            <a:lstStyle/>
            <a:p>
              <a:pPr algn="ctr">
                <a:lnSpc>
                  <a:spcPts val="2731"/>
                </a:lnSpc>
              </a:pPr>
            </a:p>
          </p:txBody>
        </p:sp>
      </p:grpSp>
      <p:grpSp>
        <p:nvGrpSpPr>
          <p:cNvPr name="Group 8" id="8"/>
          <p:cNvGrpSpPr/>
          <p:nvPr/>
        </p:nvGrpSpPr>
        <p:grpSpPr>
          <a:xfrm rot="-4855706">
            <a:off x="-2432827" y="3781085"/>
            <a:ext cx="10194536" cy="7113395"/>
            <a:chOff x="0" y="0"/>
            <a:chExt cx="2787798" cy="1945229"/>
          </a:xfrm>
        </p:grpSpPr>
        <p:sp>
          <p:nvSpPr>
            <p:cNvPr name="Freeform 9" id="9"/>
            <p:cNvSpPr/>
            <p:nvPr/>
          </p:nvSpPr>
          <p:spPr>
            <a:xfrm flipH="false" flipV="false" rot="0">
              <a:off x="0" y="0"/>
              <a:ext cx="2787798" cy="1945229"/>
            </a:xfrm>
            <a:custGeom>
              <a:avLst/>
              <a:gdLst/>
              <a:ahLst/>
              <a:cxnLst/>
              <a:rect r="r" b="b" t="t" l="l"/>
              <a:pathLst>
                <a:path h="1945229" w="2787798">
                  <a:moveTo>
                    <a:pt x="2584598" y="0"/>
                  </a:moveTo>
                  <a:lnTo>
                    <a:pt x="0" y="0"/>
                  </a:lnTo>
                  <a:lnTo>
                    <a:pt x="203200" y="1945229"/>
                  </a:lnTo>
                  <a:lnTo>
                    <a:pt x="2787798" y="1945229"/>
                  </a:lnTo>
                  <a:lnTo>
                    <a:pt x="2584598" y="0"/>
                  </a:lnTo>
                  <a:close/>
                </a:path>
              </a:pathLst>
            </a:custGeom>
            <a:solidFill>
              <a:srgbClr val="FF0CEE">
                <a:alpha val="64706"/>
              </a:srgbClr>
            </a:solidFill>
          </p:spPr>
        </p:sp>
        <p:sp>
          <p:nvSpPr>
            <p:cNvPr name="TextBox 10" id="10"/>
            <p:cNvSpPr txBox="true"/>
            <p:nvPr/>
          </p:nvSpPr>
          <p:spPr>
            <a:xfrm>
              <a:off x="101600" y="-47625"/>
              <a:ext cx="2584598" cy="1992854"/>
            </a:xfrm>
            <a:prstGeom prst="rect">
              <a:avLst/>
            </a:prstGeom>
          </p:spPr>
          <p:txBody>
            <a:bodyPr anchor="ctr" rtlCol="false" tIns="50800" lIns="50800" bIns="50800" rIns="50800"/>
            <a:lstStyle/>
            <a:p>
              <a:pPr algn="ctr">
                <a:lnSpc>
                  <a:spcPts val="2731"/>
                </a:lnSpc>
              </a:pPr>
            </a:p>
          </p:txBody>
        </p:sp>
      </p:grpSp>
      <p:grpSp>
        <p:nvGrpSpPr>
          <p:cNvPr name="Group 11" id="11"/>
          <p:cNvGrpSpPr/>
          <p:nvPr/>
        </p:nvGrpSpPr>
        <p:grpSpPr>
          <a:xfrm rot="0">
            <a:off x="522340" y="1652476"/>
            <a:ext cx="6114118" cy="5374808"/>
            <a:chOff x="0" y="0"/>
            <a:chExt cx="6269228" cy="5511162"/>
          </a:xfrm>
        </p:grpSpPr>
        <p:sp>
          <p:nvSpPr>
            <p:cNvPr name="Freeform 12" id="12"/>
            <p:cNvSpPr/>
            <p:nvPr/>
          </p:nvSpPr>
          <p:spPr>
            <a:xfrm flipH="false" flipV="false" rot="0">
              <a:off x="-37338" y="-26924"/>
              <a:ext cx="6306566" cy="5538086"/>
            </a:xfrm>
            <a:custGeom>
              <a:avLst/>
              <a:gdLst/>
              <a:ahLst/>
              <a:cxnLst/>
              <a:rect r="r" b="b" t="t" l="l"/>
              <a:pathLst>
                <a:path h="5538086" w="6306566">
                  <a:moveTo>
                    <a:pt x="6014466" y="5538086"/>
                  </a:moveTo>
                  <a:cubicBezTo>
                    <a:pt x="6175121" y="5538086"/>
                    <a:pt x="6306566" y="5403423"/>
                    <a:pt x="6306566" y="5238835"/>
                  </a:cubicBezTo>
                  <a:lnTo>
                    <a:pt x="6306566" y="270748"/>
                  </a:lnTo>
                  <a:cubicBezTo>
                    <a:pt x="6306566" y="106160"/>
                    <a:pt x="6177915" y="0"/>
                    <a:pt x="6020816" y="33299"/>
                  </a:cubicBezTo>
                  <a:lnTo>
                    <a:pt x="242316" y="1281957"/>
                  </a:lnTo>
                  <a:cubicBezTo>
                    <a:pt x="85090" y="1315915"/>
                    <a:pt x="0" y="1470745"/>
                    <a:pt x="53213" y="1626095"/>
                  </a:cubicBezTo>
                  <a:lnTo>
                    <a:pt x="1295781" y="5255619"/>
                  </a:lnTo>
                  <a:cubicBezTo>
                    <a:pt x="1348994" y="5410969"/>
                    <a:pt x="1523873" y="5537956"/>
                    <a:pt x="1684528" y="5537956"/>
                  </a:cubicBezTo>
                  <a:lnTo>
                    <a:pt x="6014466" y="5538086"/>
                  </a:lnTo>
                  <a:close/>
                </a:path>
              </a:pathLst>
            </a:custGeom>
            <a:blipFill>
              <a:blip r:embed="rId2"/>
              <a:stretch>
                <a:fillRect l="-15845" t="0" r="-15845" b="0"/>
              </a:stretch>
            </a:blipFill>
            <a:ln w="247650" cap="sq">
              <a:solidFill>
                <a:srgbClr val="FF0CEE"/>
              </a:solidFill>
              <a:prstDash val="solid"/>
              <a:miter/>
            </a:ln>
          </p:spPr>
        </p:sp>
      </p:grpSp>
      <p:sp>
        <p:nvSpPr>
          <p:cNvPr name="TextBox 13" id="13"/>
          <p:cNvSpPr txBox="true"/>
          <p:nvPr/>
        </p:nvSpPr>
        <p:spPr>
          <a:xfrm rot="0">
            <a:off x="8943343" y="355393"/>
            <a:ext cx="6927572" cy="1584287"/>
          </a:xfrm>
          <a:prstGeom prst="rect">
            <a:avLst/>
          </a:prstGeom>
        </p:spPr>
        <p:txBody>
          <a:bodyPr anchor="t" rtlCol="false" tIns="0" lIns="0" bIns="0" rIns="0">
            <a:spAutoFit/>
          </a:bodyPr>
          <a:lstStyle/>
          <a:p>
            <a:pPr algn="l">
              <a:lnSpc>
                <a:spcPts val="12924"/>
              </a:lnSpc>
            </a:pPr>
            <a:r>
              <a:rPr lang="en-US" b="true" sz="9231" spc="-609">
                <a:solidFill>
                  <a:srgbClr val="FFFFFF"/>
                </a:solidFill>
                <a:latin typeface="Nunito Sans Expanded Bold"/>
                <a:ea typeface="Nunito Sans Expanded Bold"/>
                <a:cs typeface="Nunito Sans Expanded Bold"/>
                <a:sym typeface="Nunito Sans Expanded Bold"/>
              </a:rPr>
              <a:t>HOW DO</a:t>
            </a:r>
          </a:p>
        </p:txBody>
      </p:sp>
      <p:sp>
        <p:nvSpPr>
          <p:cNvPr name="TextBox 14" id="14"/>
          <p:cNvSpPr txBox="true"/>
          <p:nvPr/>
        </p:nvSpPr>
        <p:spPr>
          <a:xfrm rot="0">
            <a:off x="10607844" y="1590133"/>
            <a:ext cx="7123474" cy="1321695"/>
          </a:xfrm>
          <a:prstGeom prst="rect">
            <a:avLst/>
          </a:prstGeom>
        </p:spPr>
        <p:txBody>
          <a:bodyPr anchor="t" rtlCol="false" tIns="0" lIns="0" bIns="0" rIns="0">
            <a:spAutoFit/>
          </a:bodyPr>
          <a:lstStyle/>
          <a:p>
            <a:pPr algn="l">
              <a:lnSpc>
                <a:spcPts val="10838"/>
              </a:lnSpc>
            </a:pPr>
            <a:r>
              <a:rPr lang="en-US" sz="7742" spc="-510">
                <a:solidFill>
                  <a:srgbClr val="FFFFFF"/>
                </a:solidFill>
                <a:latin typeface="Nunito Sans Expanded"/>
                <a:ea typeface="Nunito Sans Expanded"/>
                <a:cs typeface="Nunito Sans Expanded"/>
                <a:sym typeface="Nunito Sans Expanded"/>
              </a:rPr>
              <a:t>WE HELP?</a:t>
            </a:r>
          </a:p>
        </p:txBody>
      </p:sp>
      <p:sp>
        <p:nvSpPr>
          <p:cNvPr name="TextBox 15" id="15"/>
          <p:cNvSpPr txBox="true"/>
          <p:nvPr/>
        </p:nvSpPr>
        <p:spPr>
          <a:xfrm rot="0">
            <a:off x="7861355" y="3562520"/>
            <a:ext cx="8742564" cy="3464764"/>
          </a:xfrm>
          <a:prstGeom prst="rect">
            <a:avLst/>
          </a:prstGeom>
        </p:spPr>
        <p:txBody>
          <a:bodyPr anchor="t" rtlCol="false" tIns="0" lIns="0" bIns="0" rIns="0">
            <a:spAutoFit/>
          </a:bodyPr>
          <a:lstStyle/>
          <a:p>
            <a:pPr algn="just" marL="0" indent="0" lvl="0">
              <a:lnSpc>
                <a:spcPts val="3476"/>
              </a:lnSpc>
              <a:spcBef>
                <a:spcPct val="0"/>
              </a:spcBef>
            </a:pPr>
            <a:r>
              <a:rPr lang="en-US" sz="2482">
                <a:solidFill>
                  <a:srgbClr val="FFFFFF"/>
                </a:solidFill>
                <a:latin typeface="Canva Sans"/>
                <a:ea typeface="Canva Sans"/>
                <a:cs typeface="Canva Sans"/>
                <a:sym typeface="Canva Sans"/>
              </a:rPr>
              <a:t>Our FPL Best Player Predictor simplifies decision-making for Fantasy Premier League managers by recommending top-performing players for the upcoming gameweek. Using machine learning, it analyzes player form, fixtures, and stats to deliver data-driven suggestions. This helps users optimize their transfers, improve overall points, and gain a competitive edge in their mini-leagues—without spending hours on research.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047494">
            <a:off x="-1314518" y="1443050"/>
            <a:ext cx="17622682" cy="14906138"/>
            <a:chOff x="0" y="0"/>
            <a:chExt cx="2621081" cy="2217040"/>
          </a:xfrm>
        </p:grpSpPr>
        <p:sp>
          <p:nvSpPr>
            <p:cNvPr name="Freeform 3" id="3"/>
            <p:cNvSpPr/>
            <p:nvPr/>
          </p:nvSpPr>
          <p:spPr>
            <a:xfrm flipH="false" flipV="false" rot="0">
              <a:off x="0" y="0"/>
              <a:ext cx="2621081" cy="2217040"/>
            </a:xfrm>
            <a:custGeom>
              <a:avLst/>
              <a:gdLst/>
              <a:ahLst/>
              <a:cxnLst/>
              <a:rect r="r" b="b" t="t" l="l"/>
              <a:pathLst>
                <a:path h="2217040" w="2621081">
                  <a:moveTo>
                    <a:pt x="2417881" y="0"/>
                  </a:moveTo>
                  <a:lnTo>
                    <a:pt x="0" y="0"/>
                  </a:lnTo>
                  <a:lnTo>
                    <a:pt x="203200" y="2217040"/>
                  </a:lnTo>
                  <a:lnTo>
                    <a:pt x="2621081" y="2217040"/>
                  </a:lnTo>
                  <a:lnTo>
                    <a:pt x="2417881" y="0"/>
                  </a:lnTo>
                  <a:close/>
                </a:path>
              </a:pathLst>
            </a:custGeom>
            <a:solidFill>
              <a:srgbClr val="FF0CEE">
                <a:alpha val="64706"/>
              </a:srgbClr>
            </a:solidFill>
          </p:spPr>
        </p:sp>
        <p:sp>
          <p:nvSpPr>
            <p:cNvPr name="TextBox 4" id="4"/>
            <p:cNvSpPr txBox="true"/>
            <p:nvPr/>
          </p:nvSpPr>
          <p:spPr>
            <a:xfrm>
              <a:off x="101600" y="-47625"/>
              <a:ext cx="2417881" cy="2264665"/>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0">
            <a:off x="8217498" y="408453"/>
            <a:ext cx="10429748" cy="1758224"/>
            <a:chOff x="0" y="0"/>
            <a:chExt cx="4091617" cy="689756"/>
          </a:xfrm>
        </p:grpSpPr>
        <p:sp>
          <p:nvSpPr>
            <p:cNvPr name="Freeform 6" id="6"/>
            <p:cNvSpPr/>
            <p:nvPr/>
          </p:nvSpPr>
          <p:spPr>
            <a:xfrm flipH="false" flipV="false" rot="0">
              <a:off x="0" y="0"/>
              <a:ext cx="4091617" cy="689756"/>
            </a:xfrm>
            <a:custGeom>
              <a:avLst/>
              <a:gdLst/>
              <a:ahLst/>
              <a:cxnLst/>
              <a:rect r="r" b="b" t="t" l="l"/>
              <a:pathLst>
                <a:path h="689756" w="4091617">
                  <a:moveTo>
                    <a:pt x="3888417" y="0"/>
                  </a:moveTo>
                  <a:lnTo>
                    <a:pt x="0" y="0"/>
                  </a:lnTo>
                  <a:lnTo>
                    <a:pt x="203200" y="689756"/>
                  </a:lnTo>
                  <a:lnTo>
                    <a:pt x="4091617" y="689756"/>
                  </a:lnTo>
                  <a:lnTo>
                    <a:pt x="3888417" y="0"/>
                  </a:lnTo>
                  <a:close/>
                </a:path>
              </a:pathLst>
            </a:custGeom>
            <a:solidFill>
              <a:srgbClr val="FF0CEE"/>
            </a:solidFill>
          </p:spPr>
        </p:sp>
        <p:sp>
          <p:nvSpPr>
            <p:cNvPr name="TextBox 7" id="7"/>
            <p:cNvSpPr txBox="true"/>
            <p:nvPr/>
          </p:nvSpPr>
          <p:spPr>
            <a:xfrm>
              <a:off x="101600" y="-47625"/>
              <a:ext cx="3888417" cy="737381"/>
            </a:xfrm>
            <a:prstGeom prst="rect">
              <a:avLst/>
            </a:prstGeom>
          </p:spPr>
          <p:txBody>
            <a:bodyPr anchor="ctr" rtlCol="false" tIns="50800" lIns="50800" bIns="50800" rIns="50800"/>
            <a:lstStyle/>
            <a:p>
              <a:pPr algn="ctr">
                <a:lnSpc>
                  <a:spcPts val="2731"/>
                </a:lnSpc>
              </a:pPr>
            </a:p>
          </p:txBody>
        </p:sp>
      </p:grpSp>
      <p:sp>
        <p:nvSpPr>
          <p:cNvPr name="Freeform 8" id="8"/>
          <p:cNvSpPr/>
          <p:nvPr/>
        </p:nvSpPr>
        <p:spPr>
          <a:xfrm flipH="false" flipV="false" rot="0">
            <a:off x="5730196" y="382270"/>
            <a:ext cx="1879611" cy="1644660"/>
          </a:xfrm>
          <a:custGeom>
            <a:avLst/>
            <a:gdLst/>
            <a:ahLst/>
            <a:cxnLst/>
            <a:rect r="r" b="b" t="t" l="l"/>
            <a:pathLst>
              <a:path h="1644660" w="1879611">
                <a:moveTo>
                  <a:pt x="0" y="0"/>
                </a:moveTo>
                <a:lnTo>
                  <a:pt x="1879611" y="0"/>
                </a:lnTo>
                <a:lnTo>
                  <a:pt x="1879611" y="1644659"/>
                </a:lnTo>
                <a:lnTo>
                  <a:pt x="0" y="1644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510505" y="3114331"/>
            <a:ext cx="1630918" cy="1714500"/>
          </a:xfrm>
          <a:custGeom>
            <a:avLst/>
            <a:gdLst/>
            <a:ahLst/>
            <a:cxnLst/>
            <a:rect r="r" b="b" t="t" l="l"/>
            <a:pathLst>
              <a:path h="1714500" w="1630918">
                <a:moveTo>
                  <a:pt x="0" y="0"/>
                </a:moveTo>
                <a:lnTo>
                  <a:pt x="1630918" y="0"/>
                </a:lnTo>
                <a:lnTo>
                  <a:pt x="1630918" y="1714500"/>
                </a:lnTo>
                <a:lnTo>
                  <a:pt x="0" y="1714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1691963" y="5637729"/>
            <a:ext cx="2536086" cy="2057400"/>
          </a:xfrm>
          <a:custGeom>
            <a:avLst/>
            <a:gdLst/>
            <a:ahLst/>
            <a:cxnLst/>
            <a:rect r="r" b="b" t="t" l="l"/>
            <a:pathLst>
              <a:path h="2057400" w="2536086">
                <a:moveTo>
                  <a:pt x="0" y="0"/>
                </a:moveTo>
                <a:lnTo>
                  <a:pt x="2536086" y="0"/>
                </a:lnTo>
                <a:lnTo>
                  <a:pt x="2536086"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141423" y="8399106"/>
            <a:ext cx="1830506" cy="1718387"/>
          </a:xfrm>
          <a:custGeom>
            <a:avLst/>
            <a:gdLst/>
            <a:ahLst/>
            <a:cxnLst/>
            <a:rect r="r" b="b" t="t" l="l"/>
            <a:pathLst>
              <a:path h="1718387" w="1830506">
                <a:moveTo>
                  <a:pt x="0" y="0"/>
                </a:moveTo>
                <a:lnTo>
                  <a:pt x="1830506" y="0"/>
                </a:lnTo>
                <a:lnTo>
                  <a:pt x="1830506" y="1718388"/>
                </a:lnTo>
                <a:lnTo>
                  <a:pt x="0" y="17183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8576768" y="487750"/>
            <a:ext cx="8766475" cy="1447231"/>
          </a:xfrm>
          <a:prstGeom prst="rect">
            <a:avLst/>
          </a:prstGeom>
        </p:spPr>
        <p:txBody>
          <a:bodyPr anchor="t" rtlCol="false" tIns="0" lIns="0" bIns="0" rIns="0">
            <a:spAutoFit/>
          </a:bodyPr>
          <a:lstStyle/>
          <a:p>
            <a:pPr algn="l">
              <a:lnSpc>
                <a:spcPts val="11925"/>
              </a:lnSpc>
            </a:pPr>
            <a:r>
              <a:rPr lang="en-US" b="true" sz="8518" spc="-562">
                <a:solidFill>
                  <a:srgbClr val="FFFFFF"/>
                </a:solidFill>
                <a:latin typeface="Nunito Sans Expanded Heavy"/>
                <a:ea typeface="Nunito Sans Expanded Heavy"/>
                <a:cs typeface="Nunito Sans Expanded Heavy"/>
                <a:sym typeface="Nunito Sans Expanded Heavy"/>
              </a:rPr>
              <a:t>HOW DID WE </a:t>
            </a:r>
          </a:p>
        </p:txBody>
      </p:sp>
      <p:sp>
        <p:nvSpPr>
          <p:cNvPr name="TextBox 13" id="13"/>
          <p:cNvSpPr txBox="true"/>
          <p:nvPr/>
        </p:nvSpPr>
        <p:spPr>
          <a:xfrm rot="0">
            <a:off x="14429225" y="2023802"/>
            <a:ext cx="5660150" cy="1348571"/>
          </a:xfrm>
          <a:prstGeom prst="rect">
            <a:avLst/>
          </a:prstGeom>
        </p:spPr>
        <p:txBody>
          <a:bodyPr anchor="t" rtlCol="false" tIns="0" lIns="0" bIns="0" rIns="0">
            <a:spAutoFit/>
          </a:bodyPr>
          <a:lstStyle/>
          <a:p>
            <a:pPr algn="l">
              <a:lnSpc>
                <a:spcPts val="11085"/>
              </a:lnSpc>
            </a:pPr>
            <a:r>
              <a:rPr lang="en-US" sz="7918" spc="-522">
                <a:solidFill>
                  <a:srgbClr val="FFFFFF"/>
                </a:solidFill>
                <a:latin typeface="Nunito Sans Expanded"/>
                <a:ea typeface="Nunito Sans Expanded"/>
                <a:cs typeface="Nunito Sans Expanded"/>
                <a:sym typeface="Nunito Sans Expanded"/>
              </a:rPr>
              <a:t>DO IT</a:t>
            </a:r>
          </a:p>
        </p:txBody>
      </p:sp>
      <p:sp>
        <p:nvSpPr>
          <p:cNvPr name="TextBox 14" id="14"/>
          <p:cNvSpPr txBox="true"/>
          <p:nvPr/>
        </p:nvSpPr>
        <p:spPr>
          <a:xfrm rot="0">
            <a:off x="677057" y="1609381"/>
            <a:ext cx="3224874" cy="539115"/>
          </a:xfrm>
          <a:prstGeom prst="rect">
            <a:avLst/>
          </a:prstGeom>
        </p:spPr>
        <p:txBody>
          <a:bodyPr anchor="t" rtlCol="false" tIns="0" lIns="0" bIns="0" rIns="0">
            <a:spAutoFit/>
          </a:bodyPr>
          <a:lstStyle/>
          <a:p>
            <a:pPr algn="ctr">
              <a:lnSpc>
                <a:spcPts val="4409"/>
              </a:lnSpc>
            </a:pPr>
            <a:r>
              <a:rPr lang="en-US" sz="3150" b="true">
                <a:solidFill>
                  <a:srgbClr val="FFFFFF"/>
                </a:solidFill>
                <a:latin typeface="Montserrat Bold"/>
                <a:ea typeface="Montserrat Bold"/>
                <a:cs typeface="Montserrat Bold"/>
                <a:sym typeface="Montserrat Bold"/>
              </a:rPr>
              <a:t>Data Collection</a:t>
            </a:r>
          </a:p>
        </p:txBody>
      </p:sp>
      <p:sp>
        <p:nvSpPr>
          <p:cNvPr name="TextBox 15" id="15"/>
          <p:cNvSpPr txBox="true"/>
          <p:nvPr/>
        </p:nvSpPr>
        <p:spPr>
          <a:xfrm rot="0">
            <a:off x="677057" y="3477417"/>
            <a:ext cx="6073246" cy="539115"/>
          </a:xfrm>
          <a:prstGeom prst="rect">
            <a:avLst/>
          </a:prstGeom>
        </p:spPr>
        <p:txBody>
          <a:bodyPr anchor="t" rtlCol="false" tIns="0" lIns="0" bIns="0" rIns="0">
            <a:spAutoFit/>
          </a:bodyPr>
          <a:lstStyle/>
          <a:p>
            <a:pPr algn="ctr">
              <a:lnSpc>
                <a:spcPts val="4409"/>
              </a:lnSpc>
            </a:pPr>
            <a:r>
              <a:rPr lang="en-US" sz="3150" b="true">
                <a:solidFill>
                  <a:srgbClr val="FFFFFF"/>
                </a:solidFill>
                <a:latin typeface="Montserrat Bold"/>
                <a:ea typeface="Montserrat Bold"/>
                <a:cs typeface="Montserrat Bold"/>
                <a:sym typeface="Montserrat Bold"/>
              </a:rPr>
              <a:t>Data Cleaning &amp; Engineering</a:t>
            </a:r>
          </a:p>
        </p:txBody>
      </p:sp>
      <p:sp>
        <p:nvSpPr>
          <p:cNvPr name="TextBox 16" id="16"/>
          <p:cNvSpPr txBox="true"/>
          <p:nvPr/>
        </p:nvSpPr>
        <p:spPr>
          <a:xfrm rot="0">
            <a:off x="677057" y="5571054"/>
            <a:ext cx="5486400" cy="539115"/>
          </a:xfrm>
          <a:prstGeom prst="rect">
            <a:avLst/>
          </a:prstGeom>
        </p:spPr>
        <p:txBody>
          <a:bodyPr anchor="t" rtlCol="false" tIns="0" lIns="0" bIns="0" rIns="0">
            <a:spAutoFit/>
          </a:bodyPr>
          <a:lstStyle/>
          <a:p>
            <a:pPr algn="ctr">
              <a:lnSpc>
                <a:spcPts val="4409"/>
              </a:lnSpc>
            </a:pPr>
            <a:r>
              <a:rPr lang="en-US" sz="3150" b="true">
                <a:solidFill>
                  <a:srgbClr val="FFFFFF"/>
                </a:solidFill>
                <a:latin typeface="Montserrat Bold"/>
                <a:ea typeface="Montserrat Bold"/>
                <a:cs typeface="Montserrat Bold"/>
                <a:sym typeface="Montserrat Bold"/>
              </a:rPr>
              <a:t>Exploratory Data Analysis:</a:t>
            </a:r>
          </a:p>
        </p:txBody>
      </p:sp>
      <p:sp>
        <p:nvSpPr>
          <p:cNvPr name="TextBox 17" id="17"/>
          <p:cNvSpPr txBox="true"/>
          <p:nvPr/>
        </p:nvSpPr>
        <p:spPr>
          <a:xfrm rot="0">
            <a:off x="677057" y="7539234"/>
            <a:ext cx="3842544" cy="539115"/>
          </a:xfrm>
          <a:prstGeom prst="rect">
            <a:avLst/>
          </a:prstGeom>
        </p:spPr>
        <p:txBody>
          <a:bodyPr anchor="t" rtlCol="false" tIns="0" lIns="0" bIns="0" rIns="0">
            <a:spAutoFit/>
          </a:bodyPr>
          <a:lstStyle/>
          <a:p>
            <a:pPr algn="ctr">
              <a:lnSpc>
                <a:spcPts val="4409"/>
              </a:lnSpc>
            </a:pPr>
            <a:r>
              <a:rPr lang="en-US" sz="3150" b="true">
                <a:solidFill>
                  <a:srgbClr val="FFFFFF"/>
                </a:solidFill>
                <a:latin typeface="Montserrat Bold"/>
                <a:ea typeface="Montserrat Bold"/>
                <a:cs typeface="Montserrat Bold"/>
                <a:sym typeface="Montserrat Bold"/>
              </a:rPr>
              <a:t>Statistical Testing:</a:t>
            </a:r>
          </a:p>
        </p:txBody>
      </p:sp>
      <p:sp>
        <p:nvSpPr>
          <p:cNvPr name="TextBox 18" id="18"/>
          <p:cNvSpPr txBox="true"/>
          <p:nvPr/>
        </p:nvSpPr>
        <p:spPr>
          <a:xfrm rot="0">
            <a:off x="677057" y="2386621"/>
            <a:ext cx="6089866" cy="727710"/>
          </a:xfrm>
          <a:prstGeom prst="rect">
            <a:avLst/>
          </a:prstGeom>
        </p:spPr>
        <p:txBody>
          <a:bodyPr anchor="t" rtlCol="false" tIns="0" lIns="0" bIns="0" rIns="0">
            <a:spAutoFit/>
          </a:bodyPr>
          <a:lstStyle/>
          <a:p>
            <a:pPr algn="l">
              <a:lnSpc>
                <a:spcPts val="2940"/>
              </a:lnSpc>
            </a:pPr>
            <a:r>
              <a:rPr lang="en-US" sz="2100">
                <a:solidFill>
                  <a:srgbClr val="FFFFFF"/>
                </a:solidFill>
                <a:latin typeface="Canva Sans"/>
                <a:ea typeface="Canva Sans"/>
                <a:cs typeface="Canva Sans"/>
                <a:sym typeface="Canva Sans"/>
              </a:rPr>
              <a:t>Scrape</a:t>
            </a:r>
            <a:r>
              <a:rPr lang="en-US" sz="2100">
                <a:solidFill>
                  <a:srgbClr val="FFFFFF"/>
                </a:solidFill>
                <a:latin typeface="Canva Sans"/>
                <a:ea typeface="Canva Sans"/>
                <a:cs typeface="Canva Sans"/>
                <a:sym typeface="Canva Sans"/>
              </a:rPr>
              <a:t>d player stats from </a:t>
            </a:r>
            <a:r>
              <a:rPr lang="en-US" sz="2100" u="sng">
                <a:solidFill>
                  <a:srgbClr val="FFFFFF"/>
                </a:solidFill>
                <a:latin typeface="Canva Sans"/>
                <a:ea typeface="Canva Sans"/>
                <a:cs typeface="Canva Sans"/>
                <a:sym typeface="Canva Sans"/>
                <a:hlinkClick r:id="rId10" tooltip="https://fplform.com/fpl-player-data"/>
              </a:rPr>
              <a:t>fplform.com</a:t>
            </a:r>
            <a:r>
              <a:rPr lang="en-US" sz="2100">
                <a:solidFill>
                  <a:srgbClr val="FFFFFF"/>
                </a:solidFill>
                <a:latin typeface="Canva Sans"/>
                <a:ea typeface="Canva Sans"/>
                <a:cs typeface="Canva Sans"/>
                <a:sym typeface="Canva Sans"/>
              </a:rPr>
              <a:t> — 684 rows, 42 columns.</a:t>
            </a:r>
          </a:p>
        </p:txBody>
      </p:sp>
      <p:sp>
        <p:nvSpPr>
          <p:cNvPr name="TextBox 19" id="19"/>
          <p:cNvSpPr txBox="true"/>
          <p:nvPr/>
        </p:nvSpPr>
        <p:spPr>
          <a:xfrm rot="0">
            <a:off x="653018" y="4254657"/>
            <a:ext cx="9494417" cy="727710"/>
          </a:xfrm>
          <a:prstGeom prst="rect">
            <a:avLst/>
          </a:prstGeom>
        </p:spPr>
        <p:txBody>
          <a:bodyPr anchor="t" rtlCol="false" tIns="0" lIns="0" bIns="0" rIns="0">
            <a:spAutoFit/>
          </a:bodyPr>
          <a:lstStyle/>
          <a:p>
            <a:pPr algn="l">
              <a:lnSpc>
                <a:spcPts val="2940"/>
              </a:lnSpc>
            </a:pPr>
            <a:r>
              <a:rPr lang="en-US" sz="2100">
                <a:solidFill>
                  <a:srgbClr val="FFFFFF"/>
                </a:solidFill>
                <a:latin typeface="Canva Sans"/>
                <a:ea typeface="Canva Sans"/>
                <a:cs typeface="Canva Sans"/>
                <a:sym typeface="Canva Sans"/>
              </a:rPr>
              <a:t>Handled missing values, </a:t>
            </a:r>
            <a:r>
              <a:rPr lang="en-US" sz="2100">
                <a:solidFill>
                  <a:srgbClr val="FFFFFF"/>
                </a:solidFill>
                <a:latin typeface="Canva Sans"/>
                <a:ea typeface="Canva Sans"/>
                <a:cs typeface="Canva Sans"/>
                <a:sym typeface="Canva Sans"/>
              </a:rPr>
              <a:t>create</a:t>
            </a:r>
            <a:r>
              <a:rPr lang="en-US" sz="2100">
                <a:solidFill>
                  <a:srgbClr val="FFFFFF"/>
                </a:solidFill>
                <a:latin typeface="Canva Sans"/>
                <a:ea typeface="Canva Sans"/>
                <a:cs typeface="Canva Sans"/>
                <a:sym typeface="Canva Sans"/>
              </a:rPr>
              <a:t>d new features (e.g., goa</a:t>
            </a:r>
            <a:r>
              <a:rPr lang="en-US" sz="2100" u="none">
                <a:solidFill>
                  <a:srgbClr val="FFFFFF"/>
                </a:solidFill>
                <a:latin typeface="Canva Sans"/>
                <a:ea typeface="Canva Sans"/>
                <a:cs typeface="Canva Sans"/>
                <a:sym typeface="Canva Sans"/>
              </a:rPr>
              <a:t>l</a:t>
            </a:r>
            <a:r>
              <a:rPr lang="en-US" sz="2100">
                <a:solidFill>
                  <a:srgbClr val="FFFFFF"/>
                </a:solidFill>
                <a:latin typeface="Canva Sans"/>
                <a:ea typeface="Canva Sans"/>
                <a:cs typeface="Canva Sans"/>
                <a:sym typeface="Canva Sans"/>
              </a:rPr>
              <a:t> c</a:t>
            </a:r>
            <a:r>
              <a:rPr lang="en-US" sz="2100" u="none">
                <a:solidFill>
                  <a:srgbClr val="FFFFFF"/>
                </a:solidFill>
                <a:latin typeface="Canva Sans"/>
                <a:ea typeface="Canva Sans"/>
                <a:cs typeface="Canva Sans"/>
                <a:sym typeface="Canva Sans"/>
              </a:rPr>
              <a:t>o</a:t>
            </a:r>
            <a:r>
              <a:rPr lang="en-US" sz="2100">
                <a:solidFill>
                  <a:srgbClr val="FFFFFF"/>
                </a:solidFill>
                <a:latin typeface="Canva Sans"/>
                <a:ea typeface="Canva Sans"/>
                <a:cs typeface="Canva Sans"/>
                <a:sym typeface="Canva Sans"/>
              </a:rPr>
              <a:t>nt</a:t>
            </a:r>
            <a:r>
              <a:rPr lang="en-US" sz="2100" u="none">
                <a:solidFill>
                  <a:srgbClr val="FFFFFF"/>
                </a:solidFill>
                <a:latin typeface="Canva Sans"/>
                <a:ea typeface="Canva Sans"/>
                <a:cs typeface="Canva Sans"/>
                <a:sym typeface="Canva Sans"/>
              </a:rPr>
              <a:t>r</a:t>
            </a:r>
            <a:r>
              <a:rPr lang="en-US" sz="2100">
                <a:solidFill>
                  <a:srgbClr val="FFFFFF"/>
                </a:solidFill>
                <a:latin typeface="Canva Sans"/>
                <a:ea typeface="Canva Sans"/>
                <a:cs typeface="Canva Sans"/>
                <a:sym typeface="Canva Sans"/>
              </a:rPr>
              <a:t>ibuti</a:t>
            </a:r>
            <a:r>
              <a:rPr lang="en-US" sz="2100" u="none">
                <a:solidFill>
                  <a:srgbClr val="FFFFFF"/>
                </a:solidFill>
                <a:latin typeface="Canva Sans"/>
                <a:ea typeface="Canva Sans"/>
                <a:cs typeface="Canva Sans"/>
                <a:sym typeface="Canva Sans"/>
              </a:rPr>
              <a:t>o</a:t>
            </a:r>
            <a:r>
              <a:rPr lang="en-US" sz="2100">
                <a:solidFill>
                  <a:srgbClr val="FFFFFF"/>
                </a:solidFill>
                <a:latin typeface="Canva Sans"/>
                <a:ea typeface="Canva Sans"/>
                <a:cs typeface="Canva Sans"/>
                <a:sym typeface="Canva Sans"/>
              </a:rPr>
              <a:t>ns, threat per 90), and standardized formats.</a:t>
            </a:r>
          </a:p>
        </p:txBody>
      </p:sp>
      <p:sp>
        <p:nvSpPr>
          <p:cNvPr name="TextBox 20" id="20"/>
          <p:cNvSpPr txBox="true"/>
          <p:nvPr/>
        </p:nvSpPr>
        <p:spPr>
          <a:xfrm rot="0">
            <a:off x="677057" y="6449574"/>
            <a:ext cx="9876274" cy="727710"/>
          </a:xfrm>
          <a:prstGeom prst="rect">
            <a:avLst/>
          </a:prstGeom>
        </p:spPr>
        <p:txBody>
          <a:bodyPr anchor="t" rtlCol="false" tIns="0" lIns="0" bIns="0" rIns="0">
            <a:spAutoFit/>
          </a:bodyPr>
          <a:lstStyle/>
          <a:p>
            <a:pPr algn="l">
              <a:lnSpc>
                <a:spcPts val="2940"/>
              </a:lnSpc>
            </a:pPr>
            <a:r>
              <a:rPr lang="en-US" sz="2100">
                <a:solidFill>
                  <a:srgbClr val="FFFFFF"/>
                </a:solidFill>
                <a:latin typeface="Canva Sans"/>
                <a:ea typeface="Canva Sans"/>
                <a:cs typeface="Canva Sans"/>
                <a:sym typeface="Canva Sans"/>
              </a:rPr>
              <a:t>Identified trends in player perfo</a:t>
            </a:r>
            <a:r>
              <a:rPr lang="en-US" sz="2100">
                <a:solidFill>
                  <a:srgbClr val="FFFFFF"/>
                </a:solidFill>
                <a:latin typeface="Canva Sans"/>
                <a:ea typeface="Canva Sans"/>
                <a:cs typeface="Canva Sans"/>
                <a:sym typeface="Canva Sans"/>
              </a:rPr>
              <a:t>rma</a:t>
            </a:r>
            <a:r>
              <a:rPr lang="en-US" sz="2100">
                <a:solidFill>
                  <a:srgbClr val="FFFFFF"/>
                </a:solidFill>
                <a:latin typeface="Canva Sans"/>
                <a:ea typeface="Canva Sans"/>
                <a:cs typeface="Canva Sans"/>
                <a:sym typeface="Canva Sans"/>
              </a:rPr>
              <a:t>nce, outliers, and c</a:t>
            </a:r>
            <a:r>
              <a:rPr lang="en-US" sz="2100" u="none">
                <a:solidFill>
                  <a:srgbClr val="FFFFFF"/>
                </a:solidFill>
                <a:latin typeface="Canva Sans"/>
                <a:ea typeface="Canva Sans"/>
                <a:cs typeface="Canva Sans"/>
                <a:sym typeface="Canva Sans"/>
              </a:rPr>
              <a:t>orrela</a:t>
            </a:r>
            <a:r>
              <a:rPr lang="en-US" sz="2100">
                <a:solidFill>
                  <a:srgbClr val="FFFFFF"/>
                </a:solidFill>
                <a:latin typeface="Canva Sans"/>
                <a:ea typeface="Canva Sans"/>
                <a:cs typeface="Canva Sans"/>
                <a:sym typeface="Canva Sans"/>
              </a:rPr>
              <a:t>ti</a:t>
            </a:r>
            <a:r>
              <a:rPr lang="en-US" sz="2100" u="none">
                <a:solidFill>
                  <a:srgbClr val="FFFFFF"/>
                </a:solidFill>
                <a:latin typeface="Canva Sans"/>
                <a:ea typeface="Canva Sans"/>
                <a:cs typeface="Canva Sans"/>
                <a:sym typeface="Canva Sans"/>
              </a:rPr>
              <a:t>o</a:t>
            </a:r>
            <a:r>
              <a:rPr lang="en-US" sz="2100">
                <a:solidFill>
                  <a:srgbClr val="FFFFFF"/>
                </a:solidFill>
                <a:latin typeface="Canva Sans"/>
                <a:ea typeface="Canva Sans"/>
                <a:cs typeface="Canva Sans"/>
                <a:sym typeface="Canva Sans"/>
              </a:rPr>
              <a:t>ns. Used ICT Index, EP Next, and total points to understand patterns.</a:t>
            </a:r>
          </a:p>
        </p:txBody>
      </p:sp>
      <p:sp>
        <p:nvSpPr>
          <p:cNvPr name="TextBox 21" id="21"/>
          <p:cNvSpPr txBox="true"/>
          <p:nvPr/>
        </p:nvSpPr>
        <p:spPr>
          <a:xfrm rot="0">
            <a:off x="653018" y="8316474"/>
            <a:ext cx="9057683" cy="14706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ANOVA for categorical relevance (e.g., player positio</a:t>
            </a:r>
            <a:r>
              <a:rPr lang="en-US" sz="2100">
                <a:solidFill>
                  <a:srgbClr val="FFFFFF"/>
                </a:solidFill>
                <a:latin typeface="Canva Sans"/>
                <a:ea typeface="Canva Sans"/>
                <a:cs typeface="Canva Sans"/>
                <a:sym typeface="Canva Sans"/>
              </a:rPr>
              <a:t>ns)</a:t>
            </a:r>
          </a:p>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T-tests and Pearson c</a:t>
            </a:r>
            <a:r>
              <a:rPr lang="en-US" sz="2100" u="none">
                <a:solidFill>
                  <a:srgbClr val="FFFFFF"/>
                </a:solidFill>
                <a:latin typeface="Canva Sans"/>
                <a:ea typeface="Canva Sans"/>
                <a:cs typeface="Canva Sans"/>
                <a:sym typeface="Canva Sans"/>
              </a:rPr>
              <a:t>orrela</a:t>
            </a:r>
            <a:r>
              <a:rPr lang="en-US" sz="2100">
                <a:solidFill>
                  <a:srgbClr val="FFFFFF"/>
                </a:solidFill>
                <a:latin typeface="Canva Sans"/>
                <a:ea typeface="Canva Sans"/>
                <a:cs typeface="Canva Sans"/>
                <a:sym typeface="Canva Sans"/>
              </a:rPr>
              <a:t>ti</a:t>
            </a:r>
            <a:r>
              <a:rPr lang="en-US" sz="2100" u="none">
                <a:solidFill>
                  <a:srgbClr val="FFFFFF"/>
                </a:solidFill>
                <a:latin typeface="Canva Sans"/>
                <a:ea typeface="Canva Sans"/>
                <a:cs typeface="Canva Sans"/>
                <a:sym typeface="Canva Sans"/>
              </a:rPr>
              <a:t>o</a:t>
            </a:r>
            <a:r>
              <a:rPr lang="en-US" sz="2100">
                <a:solidFill>
                  <a:srgbClr val="FFFFFF"/>
                </a:solidFill>
                <a:latin typeface="Canva Sans"/>
                <a:ea typeface="Canva Sans"/>
                <a:cs typeface="Canva Sans"/>
                <a:sym typeface="Canva Sans"/>
              </a:rPr>
              <a:t>n for numeric feature relationships</a:t>
            </a:r>
          </a:p>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Dropped highly correlated feature 'Form' to avoid overfitting</a:t>
            </a:r>
          </a:p>
          <a:p>
            <a:pPr algn="l">
              <a:lnSpc>
                <a:spcPts val="29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9897956">
            <a:off x="1566178" y="1486991"/>
            <a:ext cx="16696285" cy="14278867"/>
            <a:chOff x="0" y="0"/>
            <a:chExt cx="2483295" cy="2123744"/>
          </a:xfrm>
        </p:grpSpPr>
        <p:sp>
          <p:nvSpPr>
            <p:cNvPr name="Freeform 3" id="3"/>
            <p:cNvSpPr/>
            <p:nvPr/>
          </p:nvSpPr>
          <p:spPr>
            <a:xfrm flipH="false" flipV="false" rot="0">
              <a:off x="0" y="0"/>
              <a:ext cx="2483295" cy="2123744"/>
            </a:xfrm>
            <a:custGeom>
              <a:avLst/>
              <a:gdLst/>
              <a:ahLst/>
              <a:cxnLst/>
              <a:rect r="r" b="b" t="t" l="l"/>
              <a:pathLst>
                <a:path h="2123744" w="2483295">
                  <a:moveTo>
                    <a:pt x="2280095" y="0"/>
                  </a:moveTo>
                  <a:lnTo>
                    <a:pt x="0" y="0"/>
                  </a:lnTo>
                  <a:lnTo>
                    <a:pt x="203200" y="2123744"/>
                  </a:lnTo>
                  <a:lnTo>
                    <a:pt x="2483295" y="2123744"/>
                  </a:lnTo>
                  <a:lnTo>
                    <a:pt x="2280095" y="0"/>
                  </a:lnTo>
                  <a:close/>
                </a:path>
              </a:pathLst>
            </a:custGeom>
            <a:solidFill>
              <a:srgbClr val="FF0CEE">
                <a:alpha val="64706"/>
              </a:srgbClr>
            </a:solidFill>
          </p:spPr>
        </p:sp>
        <p:sp>
          <p:nvSpPr>
            <p:cNvPr name="TextBox 4" id="4"/>
            <p:cNvSpPr txBox="true"/>
            <p:nvPr/>
          </p:nvSpPr>
          <p:spPr>
            <a:xfrm>
              <a:off x="101600" y="-47625"/>
              <a:ext cx="2280095" cy="2171369"/>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0">
            <a:off x="-184318" y="0"/>
            <a:ext cx="10429748" cy="1758224"/>
            <a:chOff x="0" y="0"/>
            <a:chExt cx="4091617" cy="689756"/>
          </a:xfrm>
        </p:grpSpPr>
        <p:sp>
          <p:nvSpPr>
            <p:cNvPr name="Freeform 6" id="6"/>
            <p:cNvSpPr/>
            <p:nvPr/>
          </p:nvSpPr>
          <p:spPr>
            <a:xfrm flipH="false" flipV="false" rot="0">
              <a:off x="0" y="0"/>
              <a:ext cx="4091617" cy="689756"/>
            </a:xfrm>
            <a:custGeom>
              <a:avLst/>
              <a:gdLst/>
              <a:ahLst/>
              <a:cxnLst/>
              <a:rect r="r" b="b" t="t" l="l"/>
              <a:pathLst>
                <a:path h="689756" w="4091617">
                  <a:moveTo>
                    <a:pt x="3888417" y="0"/>
                  </a:moveTo>
                  <a:lnTo>
                    <a:pt x="0" y="0"/>
                  </a:lnTo>
                  <a:lnTo>
                    <a:pt x="203200" y="689756"/>
                  </a:lnTo>
                  <a:lnTo>
                    <a:pt x="4091617" y="689756"/>
                  </a:lnTo>
                  <a:lnTo>
                    <a:pt x="3888417" y="0"/>
                  </a:lnTo>
                  <a:close/>
                </a:path>
              </a:pathLst>
            </a:custGeom>
            <a:solidFill>
              <a:srgbClr val="FF0CEE"/>
            </a:solidFill>
          </p:spPr>
        </p:sp>
        <p:sp>
          <p:nvSpPr>
            <p:cNvPr name="TextBox 7" id="7"/>
            <p:cNvSpPr txBox="true"/>
            <p:nvPr/>
          </p:nvSpPr>
          <p:spPr>
            <a:xfrm>
              <a:off x="101600" y="-47625"/>
              <a:ext cx="3888417" cy="737381"/>
            </a:xfrm>
            <a:prstGeom prst="rect">
              <a:avLst/>
            </a:prstGeom>
          </p:spPr>
          <p:txBody>
            <a:bodyPr anchor="ctr" rtlCol="false" tIns="50800" lIns="50800" bIns="50800" rIns="50800"/>
            <a:lstStyle/>
            <a:p>
              <a:pPr algn="ctr">
                <a:lnSpc>
                  <a:spcPts val="2731"/>
                </a:lnSpc>
              </a:pPr>
            </a:p>
          </p:txBody>
        </p:sp>
      </p:grpSp>
      <p:sp>
        <p:nvSpPr>
          <p:cNvPr name="Freeform 8" id="8"/>
          <p:cNvSpPr/>
          <p:nvPr/>
        </p:nvSpPr>
        <p:spPr>
          <a:xfrm flipH="false" flipV="false" rot="0">
            <a:off x="2048775" y="6424566"/>
            <a:ext cx="2067755" cy="1832548"/>
          </a:xfrm>
          <a:custGeom>
            <a:avLst/>
            <a:gdLst/>
            <a:ahLst/>
            <a:cxnLst/>
            <a:rect r="r" b="b" t="t" l="l"/>
            <a:pathLst>
              <a:path h="1832548" w="2067755">
                <a:moveTo>
                  <a:pt x="0" y="0"/>
                </a:moveTo>
                <a:lnTo>
                  <a:pt x="2067754" y="0"/>
                </a:lnTo>
                <a:lnTo>
                  <a:pt x="2067754" y="1832548"/>
                </a:lnTo>
                <a:lnTo>
                  <a:pt x="0" y="1832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048775" y="3192521"/>
            <a:ext cx="2067755" cy="2193904"/>
          </a:xfrm>
          <a:custGeom>
            <a:avLst/>
            <a:gdLst/>
            <a:ahLst/>
            <a:cxnLst/>
            <a:rect r="r" b="b" t="t" l="l"/>
            <a:pathLst>
              <a:path h="2193904" w="2067755">
                <a:moveTo>
                  <a:pt x="0" y="0"/>
                </a:moveTo>
                <a:lnTo>
                  <a:pt x="2067754" y="0"/>
                </a:lnTo>
                <a:lnTo>
                  <a:pt x="2067754" y="2193904"/>
                </a:lnTo>
                <a:lnTo>
                  <a:pt x="0" y="2193904"/>
                </a:lnTo>
                <a:lnTo>
                  <a:pt x="0" y="0"/>
                </a:lnTo>
                <a:close/>
              </a:path>
            </a:pathLst>
          </a:custGeom>
          <a:blipFill>
            <a:blip r:embed="rId4"/>
            <a:stretch>
              <a:fillRect l="0" t="0" r="0" b="0"/>
            </a:stretch>
          </a:blipFill>
        </p:spPr>
      </p:sp>
      <p:grpSp>
        <p:nvGrpSpPr>
          <p:cNvPr name="Group 10" id="10"/>
          <p:cNvGrpSpPr/>
          <p:nvPr/>
        </p:nvGrpSpPr>
        <p:grpSpPr>
          <a:xfrm rot="0">
            <a:off x="10702630" y="-3530239"/>
            <a:ext cx="11044758" cy="11044758"/>
            <a:chOff x="0" y="0"/>
            <a:chExt cx="6350000" cy="6350000"/>
          </a:xfrm>
        </p:grpSpPr>
        <p:sp>
          <p:nvSpPr>
            <p:cNvPr name="Freeform 11" id="11"/>
            <p:cNvSpPr/>
            <p:nvPr/>
          </p:nvSpPr>
          <p:spPr>
            <a:xfrm flipH="false" flipV="false" rot="0">
              <a:off x="541020" y="537210"/>
              <a:ext cx="5255260" cy="5255260"/>
            </a:xfrm>
            <a:custGeom>
              <a:avLst/>
              <a:gdLst/>
              <a:ahLst/>
              <a:cxnLst/>
              <a:rect r="r" b="b" t="t" l="l"/>
              <a:pathLst>
                <a:path h="5255260" w="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5"/>
              <a:stretch>
                <a:fillRect l="-25329" t="0" r="-25329" b="0"/>
              </a:stretch>
            </a:blipFill>
            <a:ln w="219075" cap="sq">
              <a:solidFill>
                <a:srgbClr val="FF0CEE"/>
              </a:solidFill>
              <a:prstDash val="solid"/>
              <a:miter/>
            </a:ln>
          </p:spPr>
        </p:sp>
      </p:grpSp>
      <p:sp>
        <p:nvSpPr>
          <p:cNvPr name="TextBox 12" id="12"/>
          <p:cNvSpPr txBox="true"/>
          <p:nvPr/>
        </p:nvSpPr>
        <p:spPr>
          <a:xfrm rot="0">
            <a:off x="647319" y="79297"/>
            <a:ext cx="8766475" cy="1447231"/>
          </a:xfrm>
          <a:prstGeom prst="rect">
            <a:avLst/>
          </a:prstGeom>
        </p:spPr>
        <p:txBody>
          <a:bodyPr anchor="t" rtlCol="false" tIns="0" lIns="0" bIns="0" rIns="0">
            <a:spAutoFit/>
          </a:bodyPr>
          <a:lstStyle/>
          <a:p>
            <a:pPr algn="l">
              <a:lnSpc>
                <a:spcPts val="11925"/>
              </a:lnSpc>
            </a:pPr>
            <a:r>
              <a:rPr lang="en-US" b="true" sz="8518" spc="-562">
                <a:solidFill>
                  <a:srgbClr val="FFFFFF"/>
                </a:solidFill>
                <a:latin typeface="Nunito Sans Expanded Heavy"/>
                <a:ea typeface="Nunito Sans Expanded Heavy"/>
                <a:cs typeface="Nunito Sans Expanded Heavy"/>
                <a:sym typeface="Nunito Sans Expanded Heavy"/>
              </a:rPr>
              <a:t>HOW DID WE </a:t>
            </a:r>
          </a:p>
        </p:txBody>
      </p:sp>
      <p:sp>
        <p:nvSpPr>
          <p:cNvPr name="TextBox 13" id="13"/>
          <p:cNvSpPr txBox="true"/>
          <p:nvPr/>
        </p:nvSpPr>
        <p:spPr>
          <a:xfrm rot="0">
            <a:off x="647319" y="1615349"/>
            <a:ext cx="5660150" cy="1348571"/>
          </a:xfrm>
          <a:prstGeom prst="rect">
            <a:avLst/>
          </a:prstGeom>
        </p:spPr>
        <p:txBody>
          <a:bodyPr anchor="t" rtlCol="false" tIns="0" lIns="0" bIns="0" rIns="0">
            <a:spAutoFit/>
          </a:bodyPr>
          <a:lstStyle/>
          <a:p>
            <a:pPr algn="l">
              <a:lnSpc>
                <a:spcPts val="11085"/>
              </a:lnSpc>
            </a:pPr>
            <a:r>
              <a:rPr lang="en-US" sz="7918" spc="-522">
                <a:solidFill>
                  <a:srgbClr val="FFFFFF"/>
                </a:solidFill>
                <a:latin typeface="Nunito Sans Expanded"/>
                <a:ea typeface="Nunito Sans Expanded"/>
                <a:cs typeface="Nunito Sans Expanded"/>
                <a:sym typeface="Nunito Sans Expanded"/>
              </a:rPr>
              <a:t>DO IT</a:t>
            </a:r>
          </a:p>
        </p:txBody>
      </p:sp>
      <p:sp>
        <p:nvSpPr>
          <p:cNvPr name="TextBox 14" id="14"/>
          <p:cNvSpPr txBox="true"/>
          <p:nvPr/>
        </p:nvSpPr>
        <p:spPr>
          <a:xfrm rot="0">
            <a:off x="4411001" y="2889626"/>
            <a:ext cx="3792934" cy="539115"/>
          </a:xfrm>
          <a:prstGeom prst="rect">
            <a:avLst/>
          </a:prstGeom>
        </p:spPr>
        <p:txBody>
          <a:bodyPr anchor="t" rtlCol="false" tIns="0" lIns="0" bIns="0" rIns="0">
            <a:spAutoFit/>
          </a:bodyPr>
          <a:lstStyle/>
          <a:p>
            <a:pPr algn="ctr">
              <a:lnSpc>
                <a:spcPts val="4409"/>
              </a:lnSpc>
            </a:pPr>
            <a:r>
              <a:rPr lang="en-US" sz="3150" b="true">
                <a:solidFill>
                  <a:srgbClr val="FFFFFF"/>
                </a:solidFill>
                <a:latin typeface="Montserrat Bold"/>
                <a:ea typeface="Montserrat Bold"/>
                <a:cs typeface="Montserrat Bold"/>
                <a:sym typeface="Montserrat Bold"/>
              </a:rPr>
              <a:t> Feature Selection</a:t>
            </a:r>
          </a:p>
        </p:txBody>
      </p:sp>
      <p:sp>
        <p:nvSpPr>
          <p:cNvPr name="TextBox 15" id="15"/>
          <p:cNvSpPr txBox="true"/>
          <p:nvPr/>
        </p:nvSpPr>
        <p:spPr>
          <a:xfrm rot="0">
            <a:off x="4556402" y="6025256"/>
            <a:ext cx="5175515" cy="539115"/>
          </a:xfrm>
          <a:prstGeom prst="rect">
            <a:avLst/>
          </a:prstGeom>
        </p:spPr>
        <p:txBody>
          <a:bodyPr anchor="t" rtlCol="false" tIns="0" lIns="0" bIns="0" rIns="0">
            <a:spAutoFit/>
          </a:bodyPr>
          <a:lstStyle/>
          <a:p>
            <a:pPr algn="ctr">
              <a:lnSpc>
                <a:spcPts val="4409"/>
              </a:lnSpc>
            </a:pPr>
            <a:r>
              <a:rPr lang="en-US" sz="3150" b="true">
                <a:solidFill>
                  <a:srgbClr val="FFFFFF"/>
                </a:solidFill>
                <a:latin typeface="Montserrat Bold"/>
                <a:ea typeface="Montserrat Bold"/>
                <a:cs typeface="Montserrat Bold"/>
                <a:sym typeface="Montserrat Bold"/>
              </a:rPr>
              <a:t>Model Building &amp; Tuning</a:t>
            </a:r>
          </a:p>
        </p:txBody>
      </p:sp>
      <p:sp>
        <p:nvSpPr>
          <p:cNvPr name="TextBox 16" id="16"/>
          <p:cNvSpPr txBox="true"/>
          <p:nvPr/>
        </p:nvSpPr>
        <p:spPr>
          <a:xfrm rot="0">
            <a:off x="5801569" y="3602096"/>
            <a:ext cx="6995983" cy="221361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W</a:t>
            </a:r>
            <a:r>
              <a:rPr lang="en-US" sz="2100">
                <a:solidFill>
                  <a:srgbClr val="FFFFFF"/>
                </a:solidFill>
                <a:latin typeface="Canva Sans"/>
                <a:ea typeface="Canva Sans"/>
                <a:cs typeface="Canva Sans"/>
                <a:sym typeface="Canva Sans"/>
              </a:rPr>
              <a:t>rapper Metho</a:t>
            </a:r>
            <a:r>
              <a:rPr lang="en-US" sz="2100">
                <a:solidFill>
                  <a:srgbClr val="FFFFFF"/>
                </a:solidFill>
                <a:latin typeface="Canva Sans"/>
                <a:ea typeface="Canva Sans"/>
                <a:cs typeface="Canva Sans"/>
                <a:sym typeface="Canva Sans"/>
              </a:rPr>
              <a:t>d (RFE)</a:t>
            </a:r>
          </a:p>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Embedded Method (Lasso)</a:t>
            </a:r>
          </a:p>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Filter Methods</a:t>
            </a:r>
          </a:p>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 Fina</a:t>
            </a:r>
            <a:r>
              <a:rPr lang="en-US" sz="2100" u="none">
                <a:solidFill>
                  <a:srgbClr val="FFFFFF"/>
                </a:solidFill>
                <a:latin typeface="Canva Sans"/>
                <a:ea typeface="Canva Sans"/>
                <a:cs typeface="Canva Sans"/>
                <a:sym typeface="Canva Sans"/>
              </a:rPr>
              <a:t>l</a:t>
            </a:r>
            <a:r>
              <a:rPr lang="en-US" sz="2100">
                <a:solidFill>
                  <a:srgbClr val="FFFFFF"/>
                </a:solidFill>
                <a:latin typeface="Canva Sans"/>
                <a:ea typeface="Canva Sans"/>
                <a:cs typeface="Canva Sans"/>
                <a:sym typeface="Canva Sans"/>
              </a:rPr>
              <a:t> </a:t>
            </a:r>
            <a:r>
              <a:rPr lang="en-US" sz="2100" u="none">
                <a:solidFill>
                  <a:srgbClr val="FFFFFF"/>
                </a:solidFill>
                <a:latin typeface="Canva Sans"/>
                <a:ea typeface="Canva Sans"/>
                <a:cs typeface="Canva Sans"/>
                <a:sym typeface="Canva Sans"/>
              </a:rPr>
              <a:t>f</a:t>
            </a:r>
            <a:r>
              <a:rPr lang="en-US" sz="2100">
                <a:solidFill>
                  <a:srgbClr val="FFFFFF"/>
                </a:solidFill>
                <a:latin typeface="Canva Sans"/>
                <a:ea typeface="Canva Sans"/>
                <a:cs typeface="Canva Sans"/>
                <a:sym typeface="Canva Sans"/>
              </a:rPr>
              <a:t>eatu</a:t>
            </a:r>
            <a:r>
              <a:rPr lang="en-US" sz="2100" u="none">
                <a:solidFill>
                  <a:srgbClr val="FFFFFF"/>
                </a:solidFill>
                <a:latin typeface="Canva Sans"/>
                <a:ea typeface="Canva Sans"/>
                <a:cs typeface="Canva Sans"/>
                <a:sym typeface="Canva Sans"/>
              </a:rPr>
              <a:t>r</a:t>
            </a:r>
            <a:r>
              <a:rPr lang="en-US" sz="2100">
                <a:solidFill>
                  <a:srgbClr val="FFFFFF"/>
                </a:solidFill>
                <a:latin typeface="Canva Sans"/>
                <a:ea typeface="Canva Sans"/>
                <a:cs typeface="Canva Sans"/>
                <a:sym typeface="Canva Sans"/>
              </a:rPr>
              <a:t>es balan</a:t>
            </a:r>
            <a:r>
              <a:rPr lang="en-US" sz="2100" u="none">
                <a:solidFill>
                  <a:srgbClr val="FFFFFF"/>
                </a:solidFill>
                <a:latin typeface="Canva Sans"/>
                <a:ea typeface="Canva Sans"/>
                <a:cs typeface="Canva Sans"/>
                <a:sym typeface="Canva Sans"/>
              </a:rPr>
              <a:t>c</a:t>
            </a:r>
            <a:r>
              <a:rPr lang="en-US" sz="2100">
                <a:solidFill>
                  <a:srgbClr val="FFFFFF"/>
                </a:solidFill>
                <a:latin typeface="Canva Sans"/>
                <a:ea typeface="Canva Sans"/>
                <a:cs typeface="Canva Sans"/>
                <a:sym typeface="Canva Sans"/>
              </a:rPr>
              <a:t>ed predictive power and fantasy football logic.</a:t>
            </a:r>
          </a:p>
          <a:p>
            <a:pPr algn="l">
              <a:lnSpc>
                <a:spcPts val="2940"/>
              </a:lnSpc>
            </a:pPr>
          </a:p>
        </p:txBody>
      </p:sp>
      <p:sp>
        <p:nvSpPr>
          <p:cNvPr name="TextBox 17" id="17"/>
          <p:cNvSpPr txBox="true"/>
          <p:nvPr/>
        </p:nvSpPr>
        <p:spPr>
          <a:xfrm rot="0">
            <a:off x="5801569" y="6806967"/>
            <a:ext cx="9484816" cy="258508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Tested Linear Regression, Decision T</a:t>
            </a:r>
            <a:r>
              <a:rPr lang="en-US" sz="2100">
                <a:solidFill>
                  <a:srgbClr val="FFFFFF"/>
                </a:solidFill>
                <a:latin typeface="Canva Sans"/>
                <a:ea typeface="Canva Sans"/>
                <a:cs typeface="Canva Sans"/>
                <a:sym typeface="Canva Sans"/>
              </a:rPr>
              <a:t>rees, an</a:t>
            </a:r>
            <a:r>
              <a:rPr lang="en-US" sz="2100">
                <a:solidFill>
                  <a:srgbClr val="FFFFFF"/>
                </a:solidFill>
                <a:latin typeface="Canva Sans"/>
                <a:ea typeface="Canva Sans"/>
                <a:cs typeface="Canva Sans"/>
                <a:sym typeface="Canva Sans"/>
              </a:rPr>
              <a:t>d k-NN</a:t>
            </a:r>
          </a:p>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Used PyCaret for automation and c</a:t>
            </a:r>
            <a:r>
              <a:rPr lang="en-US" sz="2100" u="none">
                <a:solidFill>
                  <a:srgbClr val="FFFFFF"/>
                </a:solidFill>
                <a:latin typeface="Canva Sans"/>
                <a:ea typeface="Canva Sans"/>
                <a:cs typeface="Canva Sans"/>
                <a:sym typeface="Canva Sans"/>
              </a:rPr>
              <a:t>ompar</a:t>
            </a:r>
            <a:r>
              <a:rPr lang="en-US" sz="2100">
                <a:solidFill>
                  <a:srgbClr val="FFFFFF"/>
                </a:solidFill>
                <a:latin typeface="Canva Sans"/>
                <a:ea typeface="Canva Sans"/>
                <a:cs typeface="Canva Sans"/>
                <a:sym typeface="Canva Sans"/>
              </a:rPr>
              <a:t>ison</a:t>
            </a:r>
          </a:p>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Final M</a:t>
            </a:r>
            <a:r>
              <a:rPr lang="en-US" sz="2100" u="none">
                <a:solidFill>
                  <a:srgbClr val="FFFFFF"/>
                </a:solidFill>
                <a:latin typeface="Canva Sans"/>
                <a:ea typeface="Canva Sans"/>
                <a:cs typeface="Canva Sans"/>
                <a:sym typeface="Canva Sans"/>
              </a:rPr>
              <a:t>odel: Ra</a:t>
            </a:r>
            <a:r>
              <a:rPr lang="en-US" sz="2100">
                <a:solidFill>
                  <a:srgbClr val="FFFFFF"/>
                </a:solidFill>
                <a:latin typeface="Canva Sans"/>
                <a:ea typeface="Canva Sans"/>
                <a:cs typeface="Canva Sans"/>
                <a:sym typeface="Canva Sans"/>
              </a:rPr>
              <a:t>ndom Forest Regressor</a:t>
            </a:r>
          </a:p>
          <a:p>
            <a:pPr algn="l" marL="906780" indent="-302260" lvl="2">
              <a:lnSpc>
                <a:spcPts val="2940"/>
              </a:lnSpc>
              <a:buFont typeface="Arial"/>
              <a:buChar char="⚬"/>
            </a:pPr>
            <a:r>
              <a:rPr lang="en-US" sz="2100">
                <a:solidFill>
                  <a:srgbClr val="FFFFFF"/>
                </a:solidFill>
                <a:latin typeface="Canva Sans"/>
                <a:ea typeface="Canva Sans"/>
                <a:cs typeface="Canva Sans"/>
                <a:sym typeface="Canva Sans"/>
              </a:rPr>
              <a:t>Train R²: 0.7621</a:t>
            </a:r>
          </a:p>
          <a:p>
            <a:pPr algn="l" marL="906780" indent="-302260" lvl="2">
              <a:lnSpc>
                <a:spcPts val="2940"/>
              </a:lnSpc>
              <a:buFont typeface="Arial"/>
              <a:buChar char="⚬"/>
            </a:pPr>
            <a:r>
              <a:rPr lang="en-US" sz="2100">
                <a:solidFill>
                  <a:srgbClr val="FFFFFF"/>
                </a:solidFill>
                <a:latin typeface="Canva Sans"/>
                <a:ea typeface="Canva Sans"/>
                <a:cs typeface="Canva Sans"/>
                <a:sym typeface="Canva Sans"/>
              </a:rPr>
              <a:t>Test R²: 0.7340</a:t>
            </a:r>
          </a:p>
          <a:p>
            <a:pPr algn="l" marL="906780" indent="-302260" lvl="2">
              <a:lnSpc>
                <a:spcPts val="2940"/>
              </a:lnSpc>
              <a:buFont typeface="Arial"/>
              <a:buChar char="⚬"/>
            </a:pPr>
            <a:r>
              <a:rPr lang="en-US" sz="2100">
                <a:solidFill>
                  <a:srgbClr val="FFFFFF"/>
                </a:solidFill>
                <a:latin typeface="Canva Sans"/>
                <a:ea typeface="Canva Sans"/>
                <a:cs typeface="Canva Sans"/>
                <a:sym typeface="Canva Sans"/>
              </a:rPr>
              <a:t>Strong generalization and performance</a:t>
            </a:r>
          </a:p>
          <a:p>
            <a:pPr algn="l">
              <a:lnSpc>
                <a:spcPts val="29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54973">
            <a:off x="14329012" y="1777748"/>
            <a:ext cx="5947445" cy="9032751"/>
            <a:chOff x="0" y="0"/>
            <a:chExt cx="1566405" cy="2378996"/>
          </a:xfrm>
        </p:grpSpPr>
        <p:sp>
          <p:nvSpPr>
            <p:cNvPr name="Freeform 3" id="3"/>
            <p:cNvSpPr/>
            <p:nvPr/>
          </p:nvSpPr>
          <p:spPr>
            <a:xfrm flipH="false" flipV="false" rot="0">
              <a:off x="0" y="0"/>
              <a:ext cx="1566405" cy="2378996"/>
            </a:xfrm>
            <a:custGeom>
              <a:avLst/>
              <a:gdLst/>
              <a:ahLst/>
              <a:cxnLst/>
              <a:rect r="r" b="b" t="t" l="l"/>
              <a:pathLst>
                <a:path h="2378996" w="1566405">
                  <a:moveTo>
                    <a:pt x="1363205" y="0"/>
                  </a:moveTo>
                  <a:lnTo>
                    <a:pt x="0" y="0"/>
                  </a:lnTo>
                  <a:lnTo>
                    <a:pt x="203200" y="2378996"/>
                  </a:lnTo>
                  <a:lnTo>
                    <a:pt x="1566405" y="2378996"/>
                  </a:lnTo>
                  <a:lnTo>
                    <a:pt x="1363205" y="0"/>
                  </a:lnTo>
                  <a:close/>
                </a:path>
              </a:pathLst>
            </a:custGeom>
            <a:solidFill>
              <a:srgbClr val="FF0CEE">
                <a:alpha val="70980"/>
              </a:srgbClr>
            </a:solidFill>
          </p:spPr>
        </p:sp>
        <p:sp>
          <p:nvSpPr>
            <p:cNvPr name="TextBox 4" id="4"/>
            <p:cNvSpPr txBox="true"/>
            <p:nvPr/>
          </p:nvSpPr>
          <p:spPr>
            <a:xfrm>
              <a:off x="101600" y="-47625"/>
              <a:ext cx="1363205" cy="2426621"/>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0">
            <a:off x="10880308" y="1390275"/>
            <a:ext cx="7061572" cy="8676316"/>
            <a:chOff x="0" y="0"/>
            <a:chExt cx="6219441" cy="7641617"/>
          </a:xfrm>
        </p:grpSpPr>
        <p:sp>
          <p:nvSpPr>
            <p:cNvPr name="Freeform 6" id="6"/>
            <p:cNvSpPr/>
            <p:nvPr/>
          </p:nvSpPr>
          <p:spPr>
            <a:xfrm flipH="false" flipV="false" rot="0">
              <a:off x="-29972" y="0"/>
              <a:ext cx="6249413" cy="7669302"/>
            </a:xfrm>
            <a:custGeom>
              <a:avLst/>
              <a:gdLst/>
              <a:ahLst/>
              <a:cxnLst/>
              <a:rect r="r" b="b" t="t" l="l"/>
              <a:pathLst>
                <a:path h="7669302" w="6249413">
                  <a:moveTo>
                    <a:pt x="5899245" y="0"/>
                  </a:moveTo>
                  <a:cubicBezTo>
                    <a:pt x="6091837" y="0"/>
                    <a:pt x="6249413" y="159579"/>
                    <a:pt x="6249413" y="354621"/>
                  </a:cubicBezTo>
                  <a:lnTo>
                    <a:pt x="6249413" y="7354528"/>
                  </a:lnTo>
                  <a:cubicBezTo>
                    <a:pt x="6249413" y="7549569"/>
                    <a:pt x="6095491" y="7669302"/>
                    <a:pt x="5907314" y="7633753"/>
                  </a:cubicBezTo>
                  <a:lnTo>
                    <a:pt x="1907025" y="6751827"/>
                  </a:lnTo>
                  <a:cubicBezTo>
                    <a:pt x="1718848" y="6710352"/>
                    <a:pt x="1527473" y="6521323"/>
                    <a:pt x="1481951" y="6331833"/>
                  </a:cubicBezTo>
                  <a:lnTo>
                    <a:pt x="39716" y="344445"/>
                  </a:lnTo>
                  <a:cubicBezTo>
                    <a:pt x="0" y="155108"/>
                    <a:pt x="114165" y="0"/>
                    <a:pt x="306757" y="0"/>
                  </a:cubicBezTo>
                  <a:lnTo>
                    <a:pt x="5899245" y="0"/>
                  </a:lnTo>
                  <a:close/>
                </a:path>
              </a:pathLst>
            </a:custGeom>
            <a:blipFill>
              <a:blip r:embed="rId2"/>
              <a:stretch>
                <a:fillRect l="-8488" t="0" r="-77689" b="0"/>
              </a:stretch>
            </a:blipFill>
            <a:ln w="257175" cap="sq">
              <a:solidFill>
                <a:srgbClr val="FF0CEE"/>
              </a:solidFill>
              <a:prstDash val="solid"/>
              <a:miter/>
            </a:ln>
          </p:spPr>
        </p:sp>
      </p:grpSp>
      <p:grpSp>
        <p:nvGrpSpPr>
          <p:cNvPr name="Group 7" id="7"/>
          <p:cNvGrpSpPr/>
          <p:nvPr/>
        </p:nvGrpSpPr>
        <p:grpSpPr>
          <a:xfrm rot="5701975">
            <a:off x="2957713" y="3560108"/>
            <a:ext cx="2997942" cy="13961793"/>
            <a:chOff x="0" y="0"/>
            <a:chExt cx="789581" cy="3677180"/>
          </a:xfrm>
        </p:grpSpPr>
        <p:sp>
          <p:nvSpPr>
            <p:cNvPr name="Freeform 8" id="8"/>
            <p:cNvSpPr/>
            <p:nvPr/>
          </p:nvSpPr>
          <p:spPr>
            <a:xfrm flipH="false" flipV="false" rot="0">
              <a:off x="0" y="0"/>
              <a:ext cx="789581" cy="3677180"/>
            </a:xfrm>
            <a:custGeom>
              <a:avLst/>
              <a:gdLst/>
              <a:ahLst/>
              <a:cxnLst/>
              <a:rect r="r" b="b" t="t" l="l"/>
              <a:pathLst>
                <a:path h="3677180" w="789581">
                  <a:moveTo>
                    <a:pt x="586381" y="0"/>
                  </a:moveTo>
                  <a:lnTo>
                    <a:pt x="0" y="0"/>
                  </a:lnTo>
                  <a:lnTo>
                    <a:pt x="203200" y="3677180"/>
                  </a:lnTo>
                  <a:lnTo>
                    <a:pt x="789581" y="3677180"/>
                  </a:lnTo>
                  <a:lnTo>
                    <a:pt x="586381" y="0"/>
                  </a:lnTo>
                  <a:close/>
                </a:path>
              </a:pathLst>
            </a:custGeom>
            <a:solidFill>
              <a:srgbClr val="FF0CEE"/>
            </a:solidFill>
          </p:spPr>
        </p:sp>
        <p:sp>
          <p:nvSpPr>
            <p:cNvPr name="TextBox 9" id="9"/>
            <p:cNvSpPr txBox="true"/>
            <p:nvPr/>
          </p:nvSpPr>
          <p:spPr>
            <a:xfrm>
              <a:off x="101600" y="-47625"/>
              <a:ext cx="586381" cy="3724805"/>
            </a:xfrm>
            <a:prstGeom prst="rect">
              <a:avLst/>
            </a:prstGeom>
          </p:spPr>
          <p:txBody>
            <a:bodyPr anchor="ctr" rtlCol="false" tIns="50800" lIns="50800" bIns="50800" rIns="50800"/>
            <a:lstStyle/>
            <a:p>
              <a:pPr algn="ctr">
                <a:lnSpc>
                  <a:spcPts val="2731"/>
                </a:lnSpc>
              </a:pPr>
            </a:p>
          </p:txBody>
        </p:sp>
      </p:grpSp>
      <p:grpSp>
        <p:nvGrpSpPr>
          <p:cNvPr name="Group 10" id="10"/>
          <p:cNvGrpSpPr/>
          <p:nvPr/>
        </p:nvGrpSpPr>
        <p:grpSpPr>
          <a:xfrm rot="5701975">
            <a:off x="3110113" y="3712508"/>
            <a:ext cx="2997942" cy="13961793"/>
            <a:chOff x="0" y="0"/>
            <a:chExt cx="789581" cy="3677180"/>
          </a:xfrm>
        </p:grpSpPr>
        <p:sp>
          <p:nvSpPr>
            <p:cNvPr name="Freeform 11" id="11"/>
            <p:cNvSpPr/>
            <p:nvPr/>
          </p:nvSpPr>
          <p:spPr>
            <a:xfrm flipH="false" flipV="false" rot="0">
              <a:off x="0" y="0"/>
              <a:ext cx="789581" cy="3677180"/>
            </a:xfrm>
            <a:custGeom>
              <a:avLst/>
              <a:gdLst/>
              <a:ahLst/>
              <a:cxnLst/>
              <a:rect r="r" b="b" t="t" l="l"/>
              <a:pathLst>
                <a:path h="3677180" w="789581">
                  <a:moveTo>
                    <a:pt x="586381" y="0"/>
                  </a:moveTo>
                  <a:lnTo>
                    <a:pt x="0" y="0"/>
                  </a:lnTo>
                  <a:lnTo>
                    <a:pt x="203200" y="3677180"/>
                  </a:lnTo>
                  <a:lnTo>
                    <a:pt x="789581" y="3677180"/>
                  </a:lnTo>
                  <a:lnTo>
                    <a:pt x="586381" y="0"/>
                  </a:lnTo>
                  <a:close/>
                </a:path>
              </a:pathLst>
            </a:custGeom>
            <a:solidFill>
              <a:srgbClr val="FF0CEE"/>
            </a:solidFill>
          </p:spPr>
        </p:sp>
        <p:sp>
          <p:nvSpPr>
            <p:cNvPr name="TextBox 12" id="12"/>
            <p:cNvSpPr txBox="true"/>
            <p:nvPr/>
          </p:nvSpPr>
          <p:spPr>
            <a:xfrm>
              <a:off x="101600" y="-47625"/>
              <a:ext cx="586381" cy="3724805"/>
            </a:xfrm>
            <a:prstGeom prst="rect">
              <a:avLst/>
            </a:prstGeom>
          </p:spPr>
          <p:txBody>
            <a:bodyPr anchor="ctr" rtlCol="false" tIns="50800" lIns="50800" bIns="50800" rIns="50800"/>
            <a:lstStyle/>
            <a:p>
              <a:pPr algn="ctr">
                <a:lnSpc>
                  <a:spcPts val="2731"/>
                </a:lnSpc>
              </a:pPr>
            </a:p>
          </p:txBody>
        </p:sp>
      </p:grpSp>
      <p:sp>
        <p:nvSpPr>
          <p:cNvPr name="TextBox 13" id="13"/>
          <p:cNvSpPr txBox="true"/>
          <p:nvPr/>
        </p:nvSpPr>
        <p:spPr>
          <a:xfrm rot="0">
            <a:off x="1028700" y="562476"/>
            <a:ext cx="9553957" cy="1097913"/>
          </a:xfrm>
          <a:prstGeom prst="rect">
            <a:avLst/>
          </a:prstGeom>
        </p:spPr>
        <p:txBody>
          <a:bodyPr anchor="t" rtlCol="false" tIns="0" lIns="0" bIns="0" rIns="0">
            <a:spAutoFit/>
          </a:bodyPr>
          <a:lstStyle/>
          <a:p>
            <a:pPr algn="l">
              <a:lnSpc>
                <a:spcPts val="8971"/>
              </a:lnSpc>
            </a:pPr>
            <a:r>
              <a:rPr lang="en-US" b="true" sz="6408" spc="-422">
                <a:solidFill>
                  <a:srgbClr val="FFFFFF"/>
                </a:solidFill>
                <a:latin typeface="Nunito Sans Expanded Heavy"/>
                <a:ea typeface="Nunito Sans Expanded Heavy"/>
                <a:cs typeface="Nunito Sans Expanded Heavy"/>
                <a:sym typeface="Nunito Sans Expanded Heavy"/>
              </a:rPr>
              <a:t>WEB INTERFACE </a:t>
            </a:r>
          </a:p>
        </p:txBody>
      </p:sp>
      <p:sp>
        <p:nvSpPr>
          <p:cNvPr name="TextBox 14" id="14"/>
          <p:cNvSpPr txBox="true"/>
          <p:nvPr/>
        </p:nvSpPr>
        <p:spPr>
          <a:xfrm rot="0">
            <a:off x="1028700" y="1536564"/>
            <a:ext cx="7235081" cy="1056902"/>
          </a:xfrm>
          <a:prstGeom prst="rect">
            <a:avLst/>
          </a:prstGeom>
        </p:spPr>
        <p:txBody>
          <a:bodyPr anchor="t" rtlCol="false" tIns="0" lIns="0" bIns="0" rIns="0">
            <a:spAutoFit/>
          </a:bodyPr>
          <a:lstStyle/>
          <a:p>
            <a:pPr algn="l">
              <a:lnSpc>
                <a:spcPts val="8579"/>
              </a:lnSpc>
            </a:pPr>
            <a:r>
              <a:rPr lang="en-US" sz="6128" spc="-404">
                <a:solidFill>
                  <a:srgbClr val="FFFFFF"/>
                </a:solidFill>
                <a:latin typeface="Nunito Sans Expanded"/>
                <a:ea typeface="Nunito Sans Expanded"/>
                <a:cs typeface="Nunito Sans Expanded"/>
                <a:sym typeface="Nunito Sans Expanded"/>
              </a:rPr>
              <a:t>&amp; DEPLOYMENT</a:t>
            </a:r>
          </a:p>
        </p:txBody>
      </p:sp>
      <p:sp>
        <p:nvSpPr>
          <p:cNvPr name="TextBox 15" id="15"/>
          <p:cNvSpPr txBox="true"/>
          <p:nvPr/>
        </p:nvSpPr>
        <p:spPr>
          <a:xfrm rot="0">
            <a:off x="451361" y="3341971"/>
            <a:ext cx="10131296" cy="5093421"/>
          </a:xfrm>
          <a:prstGeom prst="rect">
            <a:avLst/>
          </a:prstGeom>
        </p:spPr>
        <p:txBody>
          <a:bodyPr anchor="t" rtlCol="false" tIns="0" lIns="0" bIns="0" rIns="0">
            <a:spAutoFit/>
          </a:bodyPr>
          <a:lstStyle/>
          <a:p>
            <a:pPr algn="just">
              <a:lnSpc>
                <a:spcPts val="3407"/>
              </a:lnSpc>
            </a:pPr>
            <a:r>
              <a:rPr lang="en-US" sz="2434">
                <a:solidFill>
                  <a:srgbClr val="FFFFFF"/>
                </a:solidFill>
                <a:latin typeface="Montserrat"/>
                <a:ea typeface="Montserrat"/>
                <a:cs typeface="Montserrat"/>
                <a:sym typeface="Montserrat"/>
              </a:rPr>
              <a:t>To make our FPL prediction model user-friendly, we built an interactive interface using Streamlit.</a:t>
            </a:r>
          </a:p>
          <a:p>
            <a:pPr algn="just">
              <a:lnSpc>
                <a:spcPts val="3407"/>
              </a:lnSpc>
            </a:pPr>
            <a:r>
              <a:rPr lang="en-US" sz="2434">
                <a:solidFill>
                  <a:srgbClr val="FFFFFF"/>
                </a:solidFill>
                <a:latin typeface="Montserrat"/>
                <a:ea typeface="Montserrat"/>
                <a:cs typeface="Montserrat"/>
                <a:sym typeface="Montserrat"/>
              </a:rPr>
              <a:t>Interface Features:</a:t>
            </a:r>
          </a:p>
          <a:p>
            <a:pPr algn="just" marL="525554" indent="-262777" lvl="1">
              <a:lnSpc>
                <a:spcPts val="3407"/>
              </a:lnSpc>
              <a:buFont typeface="Arial"/>
              <a:buChar char="•"/>
            </a:pPr>
            <a:r>
              <a:rPr lang="en-US" sz="2434">
                <a:solidFill>
                  <a:srgbClr val="FFFFFF"/>
                </a:solidFill>
                <a:latin typeface="Montserrat"/>
                <a:ea typeface="Montserrat"/>
                <a:cs typeface="Montserrat"/>
                <a:sym typeface="Montserrat"/>
              </a:rPr>
              <a:t>Simple input form where users select budget and position</a:t>
            </a:r>
          </a:p>
          <a:p>
            <a:pPr algn="just" marL="525554" indent="-262777" lvl="1">
              <a:lnSpc>
                <a:spcPts val="3407"/>
              </a:lnSpc>
              <a:buFont typeface="Arial"/>
              <a:buChar char="•"/>
            </a:pPr>
            <a:r>
              <a:rPr lang="en-US" sz="2434">
                <a:solidFill>
                  <a:srgbClr val="FFFFFF"/>
                </a:solidFill>
                <a:latin typeface="Montserrat"/>
                <a:ea typeface="Montserrat"/>
                <a:cs typeface="Montserrat"/>
                <a:sym typeface="Montserrat"/>
              </a:rPr>
              <a:t>Displays top player picks with predicted points and key stats</a:t>
            </a:r>
          </a:p>
          <a:p>
            <a:pPr algn="just" marL="525554" indent="-262777" lvl="1">
              <a:lnSpc>
                <a:spcPts val="3407"/>
              </a:lnSpc>
              <a:buFont typeface="Arial"/>
              <a:buChar char="•"/>
            </a:pPr>
            <a:r>
              <a:rPr lang="en-US" sz="2434">
                <a:solidFill>
                  <a:srgbClr val="FFFFFF"/>
                </a:solidFill>
                <a:latin typeface="Montserrat"/>
                <a:ea typeface="Montserrat"/>
                <a:cs typeface="Montserrat"/>
                <a:sym typeface="Montserrat"/>
              </a:rPr>
              <a:t>Lightweight and responsive design for easy access</a:t>
            </a:r>
          </a:p>
          <a:p>
            <a:pPr algn="just">
              <a:lnSpc>
                <a:spcPts val="3407"/>
              </a:lnSpc>
            </a:pPr>
            <a:r>
              <a:rPr lang="en-US" sz="2434">
                <a:solidFill>
                  <a:srgbClr val="FFFFFF"/>
                </a:solidFill>
                <a:latin typeface="Montserrat"/>
                <a:ea typeface="Montserrat"/>
                <a:cs typeface="Montserrat"/>
                <a:sym typeface="Montserrat"/>
              </a:rPr>
              <a:t>Deployment:</a:t>
            </a:r>
          </a:p>
          <a:p>
            <a:pPr algn="just" marL="525554" indent="-262777" lvl="1">
              <a:lnSpc>
                <a:spcPts val="3407"/>
              </a:lnSpc>
              <a:buFont typeface="Arial"/>
              <a:buChar char="•"/>
            </a:pPr>
            <a:r>
              <a:rPr lang="en-US" sz="2434">
                <a:solidFill>
                  <a:srgbClr val="FFFFFF"/>
                </a:solidFill>
                <a:latin typeface="Montserrat"/>
                <a:ea typeface="Montserrat"/>
                <a:cs typeface="Montserrat"/>
                <a:sym typeface="Montserrat"/>
              </a:rPr>
              <a:t>Hosted the app on Hugging Face Spaces, allowing public access without any installation</a:t>
            </a:r>
          </a:p>
          <a:p>
            <a:pPr algn="just" marL="525554" indent="-262777" lvl="1">
              <a:lnSpc>
                <a:spcPts val="3407"/>
              </a:lnSpc>
              <a:buFont typeface="Arial"/>
              <a:buChar char="•"/>
            </a:pPr>
            <a:r>
              <a:rPr lang="en-US" sz="2434">
                <a:solidFill>
                  <a:srgbClr val="FFFFFF"/>
                </a:solidFill>
                <a:latin typeface="Montserrat"/>
                <a:ea typeface="Montserrat"/>
                <a:cs typeface="Montserrat"/>
                <a:sym typeface="Montserrat"/>
              </a:rPr>
              <a:t>Integrated the trained model backend with the Streamlit frontend for real-time predictions</a:t>
            </a:r>
          </a:p>
          <a:p>
            <a:pPr algn="just" marL="0" indent="0" lvl="0">
              <a:lnSpc>
                <a:spcPts val="340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826954" y="2737946"/>
            <a:ext cx="11847664" cy="1222558"/>
          </a:xfrm>
          <a:prstGeom prst="rect">
            <a:avLst/>
          </a:prstGeom>
        </p:spPr>
        <p:txBody>
          <a:bodyPr anchor="t" rtlCol="false" tIns="0" lIns="0" bIns="0" rIns="0">
            <a:spAutoFit/>
          </a:bodyPr>
          <a:lstStyle/>
          <a:p>
            <a:pPr algn="ctr">
              <a:lnSpc>
                <a:spcPts val="10066"/>
              </a:lnSpc>
            </a:pPr>
            <a:r>
              <a:rPr lang="en-US" b="true" sz="7190" spc="-474">
                <a:solidFill>
                  <a:srgbClr val="FFFFFF"/>
                </a:solidFill>
                <a:latin typeface="Nunito Sans Expanded Heavy"/>
                <a:ea typeface="Nunito Sans Expanded Heavy"/>
                <a:cs typeface="Nunito Sans Expanded Heavy"/>
                <a:sym typeface="Nunito Sans Expanded Heavy"/>
              </a:rPr>
              <a:t>LETS HAVE A LOOK </a:t>
            </a:r>
          </a:p>
        </p:txBody>
      </p:sp>
      <p:grpSp>
        <p:nvGrpSpPr>
          <p:cNvPr name="Group 3" id="3"/>
          <p:cNvGrpSpPr/>
          <p:nvPr/>
        </p:nvGrpSpPr>
        <p:grpSpPr>
          <a:xfrm rot="5701975">
            <a:off x="13809344" y="-6123287"/>
            <a:ext cx="2997942" cy="13961793"/>
            <a:chOff x="0" y="0"/>
            <a:chExt cx="789581" cy="3677180"/>
          </a:xfrm>
        </p:grpSpPr>
        <p:sp>
          <p:nvSpPr>
            <p:cNvPr name="Freeform 4" id="4"/>
            <p:cNvSpPr/>
            <p:nvPr/>
          </p:nvSpPr>
          <p:spPr>
            <a:xfrm flipH="false" flipV="false" rot="0">
              <a:off x="0" y="0"/>
              <a:ext cx="789581" cy="3677180"/>
            </a:xfrm>
            <a:custGeom>
              <a:avLst/>
              <a:gdLst/>
              <a:ahLst/>
              <a:cxnLst/>
              <a:rect r="r" b="b" t="t" l="l"/>
              <a:pathLst>
                <a:path h="3677180" w="789581">
                  <a:moveTo>
                    <a:pt x="586381" y="0"/>
                  </a:moveTo>
                  <a:lnTo>
                    <a:pt x="0" y="0"/>
                  </a:lnTo>
                  <a:lnTo>
                    <a:pt x="203200" y="3677180"/>
                  </a:lnTo>
                  <a:lnTo>
                    <a:pt x="789581" y="3677180"/>
                  </a:lnTo>
                  <a:lnTo>
                    <a:pt x="586381" y="0"/>
                  </a:lnTo>
                  <a:close/>
                </a:path>
              </a:pathLst>
            </a:custGeom>
            <a:solidFill>
              <a:srgbClr val="FF0CEE"/>
            </a:solidFill>
          </p:spPr>
        </p:sp>
        <p:sp>
          <p:nvSpPr>
            <p:cNvPr name="TextBox 5" id="5"/>
            <p:cNvSpPr txBox="true"/>
            <p:nvPr/>
          </p:nvSpPr>
          <p:spPr>
            <a:xfrm>
              <a:off x="101600" y="-47625"/>
              <a:ext cx="586381" cy="3724805"/>
            </a:xfrm>
            <a:prstGeom prst="rect">
              <a:avLst/>
            </a:prstGeom>
          </p:spPr>
          <p:txBody>
            <a:bodyPr anchor="ctr" rtlCol="false" tIns="50800" lIns="50800" bIns="50800" rIns="50800"/>
            <a:lstStyle/>
            <a:p>
              <a:pPr algn="ctr">
                <a:lnSpc>
                  <a:spcPts val="2731"/>
                </a:lnSpc>
              </a:pPr>
            </a:p>
          </p:txBody>
        </p:sp>
      </p:grpSp>
      <p:sp>
        <p:nvSpPr>
          <p:cNvPr name="TextBox 6" id="6"/>
          <p:cNvSpPr txBox="true"/>
          <p:nvPr/>
        </p:nvSpPr>
        <p:spPr>
          <a:xfrm rot="0">
            <a:off x="2876550" y="3808104"/>
            <a:ext cx="11748470" cy="1335396"/>
          </a:xfrm>
          <a:prstGeom prst="rect">
            <a:avLst/>
          </a:prstGeom>
        </p:spPr>
        <p:txBody>
          <a:bodyPr anchor="t" rtlCol="false" tIns="0" lIns="0" bIns="0" rIns="0">
            <a:spAutoFit/>
          </a:bodyPr>
          <a:lstStyle/>
          <a:p>
            <a:pPr algn="ctr">
              <a:lnSpc>
                <a:spcPts val="10904"/>
              </a:lnSpc>
            </a:pPr>
            <a:r>
              <a:rPr lang="en-US" sz="7788" spc="-514">
                <a:solidFill>
                  <a:srgbClr val="FFFFFF"/>
                </a:solidFill>
                <a:latin typeface="Nunito Sans Expanded"/>
                <a:ea typeface="Nunito Sans Expanded"/>
                <a:cs typeface="Nunito Sans Expanded"/>
                <a:sym typeface="Nunito Sans Expanded"/>
              </a:rPr>
              <a:t>AT THE WEBSITE?</a:t>
            </a:r>
          </a:p>
        </p:txBody>
      </p:sp>
      <p:sp>
        <p:nvSpPr>
          <p:cNvPr name="TextBox 7" id="7"/>
          <p:cNvSpPr txBox="true"/>
          <p:nvPr/>
        </p:nvSpPr>
        <p:spPr>
          <a:xfrm rot="0">
            <a:off x="3284662" y="5861994"/>
            <a:ext cx="10932246" cy="1038404"/>
          </a:xfrm>
          <a:prstGeom prst="rect">
            <a:avLst/>
          </a:prstGeom>
        </p:spPr>
        <p:txBody>
          <a:bodyPr anchor="t" rtlCol="false" tIns="0" lIns="0" bIns="0" rIns="0">
            <a:spAutoFit/>
          </a:bodyPr>
          <a:lstStyle/>
          <a:p>
            <a:pPr algn="ctr" marL="0" indent="0" lvl="0">
              <a:lnSpc>
                <a:spcPts val="4235"/>
              </a:lnSpc>
              <a:spcBef>
                <a:spcPct val="0"/>
              </a:spcBef>
            </a:pPr>
            <a:r>
              <a:rPr lang="en-US" sz="3025">
                <a:solidFill>
                  <a:srgbClr val="FFFFFF"/>
                </a:solidFill>
                <a:latin typeface="Montserrat"/>
                <a:ea typeface="Montserrat"/>
                <a:cs typeface="Montserrat"/>
                <a:sym typeface="Montserrat"/>
              </a:rPr>
              <a:t>But before that can we get a volunteer</a:t>
            </a:r>
          </a:p>
          <a:p>
            <a:pPr algn="ctr" marL="0" indent="0" lvl="0">
              <a:lnSpc>
                <a:spcPts val="4235"/>
              </a:lnSpc>
              <a:spcBef>
                <a:spcPct val="0"/>
              </a:spcBef>
            </a:pPr>
            <a:r>
              <a:rPr lang="en-US" sz="3025" u="none">
                <a:solidFill>
                  <a:srgbClr val="FFFFFF"/>
                </a:solidFill>
                <a:latin typeface="Montserrat"/>
                <a:ea typeface="Montserrat"/>
                <a:cs typeface="Montserrat"/>
                <a:sym typeface="Montserrat"/>
              </a:rPr>
              <a:t>who plays FPL?</a:t>
            </a:r>
          </a:p>
        </p:txBody>
      </p:sp>
      <p:grpSp>
        <p:nvGrpSpPr>
          <p:cNvPr name="Group 8" id="8"/>
          <p:cNvGrpSpPr/>
          <p:nvPr/>
        </p:nvGrpSpPr>
        <p:grpSpPr>
          <a:xfrm rot="5701975">
            <a:off x="4618067" y="2039551"/>
            <a:ext cx="2997942" cy="17295354"/>
            <a:chOff x="0" y="0"/>
            <a:chExt cx="789581" cy="4555155"/>
          </a:xfrm>
        </p:grpSpPr>
        <p:sp>
          <p:nvSpPr>
            <p:cNvPr name="Freeform 9" id="9"/>
            <p:cNvSpPr/>
            <p:nvPr/>
          </p:nvSpPr>
          <p:spPr>
            <a:xfrm flipH="false" flipV="false" rot="0">
              <a:off x="0" y="0"/>
              <a:ext cx="789581" cy="4555155"/>
            </a:xfrm>
            <a:custGeom>
              <a:avLst/>
              <a:gdLst/>
              <a:ahLst/>
              <a:cxnLst/>
              <a:rect r="r" b="b" t="t" l="l"/>
              <a:pathLst>
                <a:path h="4555155" w="789581">
                  <a:moveTo>
                    <a:pt x="586381" y="0"/>
                  </a:moveTo>
                  <a:lnTo>
                    <a:pt x="0" y="0"/>
                  </a:lnTo>
                  <a:lnTo>
                    <a:pt x="203200" y="4555155"/>
                  </a:lnTo>
                  <a:lnTo>
                    <a:pt x="789581" y="4555155"/>
                  </a:lnTo>
                  <a:lnTo>
                    <a:pt x="586381" y="0"/>
                  </a:lnTo>
                  <a:close/>
                </a:path>
              </a:pathLst>
            </a:custGeom>
            <a:solidFill>
              <a:srgbClr val="FF0CEE"/>
            </a:solidFill>
          </p:spPr>
        </p:sp>
        <p:sp>
          <p:nvSpPr>
            <p:cNvPr name="TextBox 10" id="10"/>
            <p:cNvSpPr txBox="true"/>
            <p:nvPr/>
          </p:nvSpPr>
          <p:spPr>
            <a:xfrm>
              <a:off x="101600" y="-47625"/>
              <a:ext cx="586381" cy="4602780"/>
            </a:xfrm>
            <a:prstGeom prst="rect">
              <a:avLst/>
            </a:prstGeom>
          </p:spPr>
          <p:txBody>
            <a:bodyPr anchor="ctr" rtlCol="false" tIns="50800" lIns="50800" bIns="50800" rIns="50800"/>
            <a:lstStyle/>
            <a:p>
              <a:pPr algn="ctr">
                <a:lnSpc>
                  <a:spcPts val="2731"/>
                </a:lnSpc>
              </a:pPr>
            </a:p>
          </p:txBody>
        </p:sp>
      </p:grpSp>
      <p:grpSp>
        <p:nvGrpSpPr>
          <p:cNvPr name="Group 11" id="11"/>
          <p:cNvGrpSpPr/>
          <p:nvPr/>
        </p:nvGrpSpPr>
        <p:grpSpPr>
          <a:xfrm rot="154973">
            <a:off x="-836402" y="2550956"/>
            <a:ext cx="2133636" cy="5540391"/>
            <a:chOff x="0" y="0"/>
            <a:chExt cx="561945" cy="1459198"/>
          </a:xfrm>
        </p:grpSpPr>
        <p:sp>
          <p:nvSpPr>
            <p:cNvPr name="Freeform 12" id="12"/>
            <p:cNvSpPr/>
            <p:nvPr/>
          </p:nvSpPr>
          <p:spPr>
            <a:xfrm flipH="false" flipV="false" rot="0">
              <a:off x="0" y="0"/>
              <a:ext cx="561945" cy="1459198"/>
            </a:xfrm>
            <a:custGeom>
              <a:avLst/>
              <a:gdLst/>
              <a:ahLst/>
              <a:cxnLst/>
              <a:rect r="r" b="b" t="t" l="l"/>
              <a:pathLst>
                <a:path h="1459198" w="561945">
                  <a:moveTo>
                    <a:pt x="358745" y="0"/>
                  </a:moveTo>
                  <a:lnTo>
                    <a:pt x="0" y="0"/>
                  </a:lnTo>
                  <a:lnTo>
                    <a:pt x="203200" y="1459198"/>
                  </a:lnTo>
                  <a:lnTo>
                    <a:pt x="561945" y="1459198"/>
                  </a:lnTo>
                  <a:lnTo>
                    <a:pt x="358745" y="0"/>
                  </a:lnTo>
                  <a:close/>
                </a:path>
              </a:pathLst>
            </a:custGeom>
            <a:solidFill>
              <a:srgbClr val="FF0CEE">
                <a:alpha val="70980"/>
              </a:srgbClr>
            </a:solidFill>
          </p:spPr>
        </p:sp>
        <p:sp>
          <p:nvSpPr>
            <p:cNvPr name="TextBox 13" id="13"/>
            <p:cNvSpPr txBox="true"/>
            <p:nvPr/>
          </p:nvSpPr>
          <p:spPr>
            <a:xfrm>
              <a:off x="101600" y="-47625"/>
              <a:ext cx="358745" cy="1506823"/>
            </a:xfrm>
            <a:prstGeom prst="rect">
              <a:avLst/>
            </a:prstGeom>
          </p:spPr>
          <p:txBody>
            <a:bodyPr anchor="ctr" rtlCol="false" tIns="50800" lIns="50800" bIns="50800" rIns="50800"/>
            <a:lstStyle/>
            <a:p>
              <a:pPr algn="ctr">
                <a:lnSpc>
                  <a:spcPts val="2731"/>
                </a:lnSpc>
              </a:pPr>
            </a:p>
          </p:txBody>
        </p:sp>
      </p:grpSp>
      <p:grpSp>
        <p:nvGrpSpPr>
          <p:cNvPr name="Group 14" id="14"/>
          <p:cNvGrpSpPr/>
          <p:nvPr/>
        </p:nvGrpSpPr>
        <p:grpSpPr>
          <a:xfrm rot="627937">
            <a:off x="16908236" y="3295035"/>
            <a:ext cx="2133636" cy="9308235"/>
            <a:chOff x="0" y="0"/>
            <a:chExt cx="561945" cy="2451551"/>
          </a:xfrm>
        </p:grpSpPr>
        <p:sp>
          <p:nvSpPr>
            <p:cNvPr name="Freeform 15" id="15"/>
            <p:cNvSpPr/>
            <p:nvPr/>
          </p:nvSpPr>
          <p:spPr>
            <a:xfrm flipH="false" flipV="false" rot="0">
              <a:off x="0" y="0"/>
              <a:ext cx="561945" cy="2451552"/>
            </a:xfrm>
            <a:custGeom>
              <a:avLst/>
              <a:gdLst/>
              <a:ahLst/>
              <a:cxnLst/>
              <a:rect r="r" b="b" t="t" l="l"/>
              <a:pathLst>
                <a:path h="2451552" w="561945">
                  <a:moveTo>
                    <a:pt x="358745" y="0"/>
                  </a:moveTo>
                  <a:lnTo>
                    <a:pt x="0" y="0"/>
                  </a:lnTo>
                  <a:lnTo>
                    <a:pt x="203200" y="2451552"/>
                  </a:lnTo>
                  <a:lnTo>
                    <a:pt x="561945" y="2451552"/>
                  </a:lnTo>
                  <a:lnTo>
                    <a:pt x="358745" y="0"/>
                  </a:lnTo>
                  <a:close/>
                </a:path>
              </a:pathLst>
            </a:custGeom>
            <a:solidFill>
              <a:srgbClr val="FF0CEE">
                <a:alpha val="70980"/>
              </a:srgbClr>
            </a:solidFill>
          </p:spPr>
        </p:sp>
        <p:sp>
          <p:nvSpPr>
            <p:cNvPr name="TextBox 16" id="16"/>
            <p:cNvSpPr txBox="true"/>
            <p:nvPr/>
          </p:nvSpPr>
          <p:spPr>
            <a:xfrm>
              <a:off x="101600" y="-47625"/>
              <a:ext cx="358745" cy="2499176"/>
            </a:xfrm>
            <a:prstGeom prst="rect">
              <a:avLst/>
            </a:prstGeom>
          </p:spPr>
          <p:txBody>
            <a:bodyPr anchor="ctr" rtlCol="false" tIns="50800" lIns="50800" bIns="50800" rIns="50800"/>
            <a:lstStyle/>
            <a:p>
              <a:pPr algn="ctr">
                <a:lnSpc>
                  <a:spcPts val="2731"/>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701975">
            <a:off x="13809344" y="-6123287"/>
            <a:ext cx="2997942" cy="13961793"/>
            <a:chOff x="0" y="0"/>
            <a:chExt cx="789581" cy="3677180"/>
          </a:xfrm>
        </p:grpSpPr>
        <p:sp>
          <p:nvSpPr>
            <p:cNvPr name="Freeform 3" id="3"/>
            <p:cNvSpPr/>
            <p:nvPr/>
          </p:nvSpPr>
          <p:spPr>
            <a:xfrm flipH="false" flipV="false" rot="0">
              <a:off x="0" y="0"/>
              <a:ext cx="789581" cy="3677180"/>
            </a:xfrm>
            <a:custGeom>
              <a:avLst/>
              <a:gdLst/>
              <a:ahLst/>
              <a:cxnLst/>
              <a:rect r="r" b="b" t="t" l="l"/>
              <a:pathLst>
                <a:path h="3677180" w="789581">
                  <a:moveTo>
                    <a:pt x="586381" y="0"/>
                  </a:moveTo>
                  <a:lnTo>
                    <a:pt x="0" y="0"/>
                  </a:lnTo>
                  <a:lnTo>
                    <a:pt x="203200" y="3677180"/>
                  </a:lnTo>
                  <a:lnTo>
                    <a:pt x="789581" y="3677180"/>
                  </a:lnTo>
                  <a:lnTo>
                    <a:pt x="586381" y="0"/>
                  </a:lnTo>
                  <a:close/>
                </a:path>
              </a:pathLst>
            </a:custGeom>
            <a:solidFill>
              <a:srgbClr val="FF0CEE"/>
            </a:solidFill>
          </p:spPr>
        </p:sp>
        <p:sp>
          <p:nvSpPr>
            <p:cNvPr name="TextBox 4" id="4"/>
            <p:cNvSpPr txBox="true"/>
            <p:nvPr/>
          </p:nvSpPr>
          <p:spPr>
            <a:xfrm>
              <a:off x="101600" y="-47625"/>
              <a:ext cx="586381" cy="3724805"/>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5701975">
            <a:off x="4618067" y="2039551"/>
            <a:ext cx="2997942" cy="17295354"/>
            <a:chOff x="0" y="0"/>
            <a:chExt cx="789581" cy="4555155"/>
          </a:xfrm>
        </p:grpSpPr>
        <p:sp>
          <p:nvSpPr>
            <p:cNvPr name="Freeform 6" id="6"/>
            <p:cNvSpPr/>
            <p:nvPr/>
          </p:nvSpPr>
          <p:spPr>
            <a:xfrm flipH="false" flipV="false" rot="0">
              <a:off x="0" y="0"/>
              <a:ext cx="789581" cy="4555155"/>
            </a:xfrm>
            <a:custGeom>
              <a:avLst/>
              <a:gdLst/>
              <a:ahLst/>
              <a:cxnLst/>
              <a:rect r="r" b="b" t="t" l="l"/>
              <a:pathLst>
                <a:path h="4555155" w="789581">
                  <a:moveTo>
                    <a:pt x="586381" y="0"/>
                  </a:moveTo>
                  <a:lnTo>
                    <a:pt x="0" y="0"/>
                  </a:lnTo>
                  <a:lnTo>
                    <a:pt x="203200" y="4555155"/>
                  </a:lnTo>
                  <a:lnTo>
                    <a:pt x="789581" y="4555155"/>
                  </a:lnTo>
                  <a:lnTo>
                    <a:pt x="586381" y="0"/>
                  </a:lnTo>
                  <a:close/>
                </a:path>
              </a:pathLst>
            </a:custGeom>
            <a:solidFill>
              <a:srgbClr val="FF0CEE"/>
            </a:solidFill>
          </p:spPr>
        </p:sp>
        <p:sp>
          <p:nvSpPr>
            <p:cNvPr name="TextBox 7" id="7"/>
            <p:cNvSpPr txBox="true"/>
            <p:nvPr/>
          </p:nvSpPr>
          <p:spPr>
            <a:xfrm>
              <a:off x="101600" y="-47625"/>
              <a:ext cx="586381" cy="4602780"/>
            </a:xfrm>
            <a:prstGeom prst="rect">
              <a:avLst/>
            </a:prstGeom>
          </p:spPr>
          <p:txBody>
            <a:bodyPr anchor="ctr" rtlCol="false" tIns="50800" lIns="50800" bIns="50800" rIns="50800"/>
            <a:lstStyle/>
            <a:p>
              <a:pPr algn="ctr">
                <a:lnSpc>
                  <a:spcPts val="2731"/>
                </a:lnSpc>
              </a:pPr>
            </a:p>
          </p:txBody>
        </p:sp>
      </p:grpSp>
      <p:grpSp>
        <p:nvGrpSpPr>
          <p:cNvPr name="Group 8" id="8"/>
          <p:cNvGrpSpPr/>
          <p:nvPr/>
        </p:nvGrpSpPr>
        <p:grpSpPr>
          <a:xfrm rot="154973">
            <a:off x="-836402" y="2550956"/>
            <a:ext cx="2133636" cy="5540391"/>
            <a:chOff x="0" y="0"/>
            <a:chExt cx="561945" cy="1459198"/>
          </a:xfrm>
        </p:grpSpPr>
        <p:sp>
          <p:nvSpPr>
            <p:cNvPr name="Freeform 9" id="9"/>
            <p:cNvSpPr/>
            <p:nvPr/>
          </p:nvSpPr>
          <p:spPr>
            <a:xfrm flipH="false" flipV="false" rot="0">
              <a:off x="0" y="0"/>
              <a:ext cx="561945" cy="1459198"/>
            </a:xfrm>
            <a:custGeom>
              <a:avLst/>
              <a:gdLst/>
              <a:ahLst/>
              <a:cxnLst/>
              <a:rect r="r" b="b" t="t" l="l"/>
              <a:pathLst>
                <a:path h="1459198" w="561945">
                  <a:moveTo>
                    <a:pt x="358745" y="0"/>
                  </a:moveTo>
                  <a:lnTo>
                    <a:pt x="0" y="0"/>
                  </a:lnTo>
                  <a:lnTo>
                    <a:pt x="203200" y="1459198"/>
                  </a:lnTo>
                  <a:lnTo>
                    <a:pt x="561945" y="1459198"/>
                  </a:lnTo>
                  <a:lnTo>
                    <a:pt x="358745" y="0"/>
                  </a:lnTo>
                  <a:close/>
                </a:path>
              </a:pathLst>
            </a:custGeom>
            <a:solidFill>
              <a:srgbClr val="FF0CEE">
                <a:alpha val="70980"/>
              </a:srgbClr>
            </a:solidFill>
          </p:spPr>
        </p:sp>
        <p:sp>
          <p:nvSpPr>
            <p:cNvPr name="TextBox 10" id="10"/>
            <p:cNvSpPr txBox="true"/>
            <p:nvPr/>
          </p:nvSpPr>
          <p:spPr>
            <a:xfrm>
              <a:off x="101600" y="-47625"/>
              <a:ext cx="358745" cy="1506823"/>
            </a:xfrm>
            <a:prstGeom prst="rect">
              <a:avLst/>
            </a:prstGeom>
          </p:spPr>
          <p:txBody>
            <a:bodyPr anchor="ctr" rtlCol="false" tIns="50800" lIns="50800" bIns="50800" rIns="50800"/>
            <a:lstStyle/>
            <a:p>
              <a:pPr algn="ctr">
                <a:lnSpc>
                  <a:spcPts val="2731"/>
                </a:lnSpc>
              </a:pPr>
            </a:p>
          </p:txBody>
        </p:sp>
      </p:grpSp>
      <p:grpSp>
        <p:nvGrpSpPr>
          <p:cNvPr name="Group 11" id="11"/>
          <p:cNvGrpSpPr/>
          <p:nvPr/>
        </p:nvGrpSpPr>
        <p:grpSpPr>
          <a:xfrm rot="627937">
            <a:off x="16908236" y="3295035"/>
            <a:ext cx="2133636" cy="9308235"/>
            <a:chOff x="0" y="0"/>
            <a:chExt cx="561945" cy="2451551"/>
          </a:xfrm>
        </p:grpSpPr>
        <p:sp>
          <p:nvSpPr>
            <p:cNvPr name="Freeform 12" id="12"/>
            <p:cNvSpPr/>
            <p:nvPr/>
          </p:nvSpPr>
          <p:spPr>
            <a:xfrm flipH="false" flipV="false" rot="0">
              <a:off x="0" y="0"/>
              <a:ext cx="561945" cy="2451552"/>
            </a:xfrm>
            <a:custGeom>
              <a:avLst/>
              <a:gdLst/>
              <a:ahLst/>
              <a:cxnLst/>
              <a:rect r="r" b="b" t="t" l="l"/>
              <a:pathLst>
                <a:path h="2451552" w="561945">
                  <a:moveTo>
                    <a:pt x="358745" y="0"/>
                  </a:moveTo>
                  <a:lnTo>
                    <a:pt x="0" y="0"/>
                  </a:lnTo>
                  <a:lnTo>
                    <a:pt x="203200" y="2451552"/>
                  </a:lnTo>
                  <a:lnTo>
                    <a:pt x="561945" y="2451552"/>
                  </a:lnTo>
                  <a:lnTo>
                    <a:pt x="358745" y="0"/>
                  </a:lnTo>
                  <a:close/>
                </a:path>
              </a:pathLst>
            </a:custGeom>
            <a:solidFill>
              <a:srgbClr val="FF0CEE">
                <a:alpha val="70980"/>
              </a:srgbClr>
            </a:solidFill>
          </p:spPr>
        </p:sp>
        <p:sp>
          <p:nvSpPr>
            <p:cNvPr name="TextBox 13" id="13"/>
            <p:cNvSpPr txBox="true"/>
            <p:nvPr/>
          </p:nvSpPr>
          <p:spPr>
            <a:xfrm>
              <a:off x="101600" y="-47625"/>
              <a:ext cx="358745" cy="2499176"/>
            </a:xfrm>
            <a:prstGeom prst="rect">
              <a:avLst/>
            </a:prstGeom>
          </p:spPr>
          <p:txBody>
            <a:bodyPr anchor="ctr" rtlCol="false" tIns="50800" lIns="50800" bIns="50800" rIns="50800"/>
            <a:lstStyle/>
            <a:p>
              <a:pPr algn="ctr">
                <a:lnSpc>
                  <a:spcPts val="2731"/>
                </a:lnSpc>
              </a:pPr>
            </a:p>
          </p:txBody>
        </p:sp>
      </p:grpSp>
      <p:grpSp>
        <p:nvGrpSpPr>
          <p:cNvPr name="Group 14" id="14"/>
          <p:cNvGrpSpPr>
            <a:grpSpLocks noChangeAspect="true"/>
          </p:cNvGrpSpPr>
          <p:nvPr/>
        </p:nvGrpSpPr>
        <p:grpSpPr>
          <a:xfrm rot="0">
            <a:off x="11111850" y="405405"/>
            <a:ext cx="4968734" cy="9831493"/>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12" t="0" r="-112"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4" id="24"/>
          <p:cNvSpPr/>
          <p:nvPr/>
        </p:nvSpPr>
        <p:spPr>
          <a:xfrm flipH="false" flipV="false" rot="-5624162">
            <a:off x="7875814" y="-537372"/>
            <a:ext cx="1333647" cy="3065854"/>
          </a:xfrm>
          <a:custGeom>
            <a:avLst/>
            <a:gdLst/>
            <a:ahLst/>
            <a:cxnLst/>
            <a:rect r="r" b="b" t="t" l="l"/>
            <a:pathLst>
              <a:path h="3065854" w="1333647">
                <a:moveTo>
                  <a:pt x="0" y="0"/>
                </a:moveTo>
                <a:lnTo>
                  <a:pt x="1333647" y="0"/>
                </a:lnTo>
                <a:lnTo>
                  <a:pt x="1333647" y="3065854"/>
                </a:lnTo>
                <a:lnTo>
                  <a:pt x="0" y="3065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710125" y="1675122"/>
            <a:ext cx="7601458" cy="784560"/>
          </a:xfrm>
          <a:prstGeom prst="rect">
            <a:avLst/>
          </a:prstGeom>
        </p:spPr>
        <p:txBody>
          <a:bodyPr anchor="t" rtlCol="false" tIns="0" lIns="0" bIns="0" rIns="0">
            <a:spAutoFit/>
          </a:bodyPr>
          <a:lstStyle/>
          <a:p>
            <a:pPr algn="ctr">
              <a:lnSpc>
                <a:spcPts val="6458"/>
              </a:lnSpc>
            </a:pPr>
            <a:r>
              <a:rPr lang="en-US" b="true" sz="4613" spc="-304">
                <a:solidFill>
                  <a:srgbClr val="FFFFFF"/>
                </a:solidFill>
                <a:latin typeface="Nunito Sans Expanded Heavy"/>
                <a:ea typeface="Nunito Sans Expanded Heavy"/>
                <a:cs typeface="Nunito Sans Expanded Heavy"/>
                <a:sym typeface="Nunito Sans Expanded Heavy"/>
              </a:rPr>
              <a:t>LETS HAVE A LOOK </a:t>
            </a:r>
          </a:p>
        </p:txBody>
      </p:sp>
      <p:sp>
        <p:nvSpPr>
          <p:cNvPr name="TextBox 26" id="26"/>
          <p:cNvSpPr txBox="true"/>
          <p:nvPr/>
        </p:nvSpPr>
        <p:spPr>
          <a:xfrm rot="0">
            <a:off x="1392649" y="2746174"/>
            <a:ext cx="5790680" cy="659285"/>
          </a:xfrm>
          <a:prstGeom prst="rect">
            <a:avLst/>
          </a:prstGeom>
        </p:spPr>
        <p:txBody>
          <a:bodyPr anchor="t" rtlCol="false" tIns="0" lIns="0" bIns="0" rIns="0">
            <a:spAutoFit/>
          </a:bodyPr>
          <a:lstStyle/>
          <a:p>
            <a:pPr algn="ctr">
              <a:lnSpc>
                <a:spcPts val="5374"/>
              </a:lnSpc>
            </a:pPr>
            <a:r>
              <a:rPr lang="en-US" sz="3839" spc="-253">
                <a:solidFill>
                  <a:srgbClr val="FFFFFF"/>
                </a:solidFill>
                <a:latin typeface="Nunito Sans Expanded"/>
                <a:ea typeface="Nunito Sans Expanded"/>
                <a:cs typeface="Nunito Sans Expanded"/>
                <a:sym typeface="Nunito Sans Expanded"/>
              </a:rPr>
              <a:t>AT THE USERS TEAM</a:t>
            </a:r>
          </a:p>
        </p:txBody>
      </p:sp>
      <p:sp>
        <p:nvSpPr>
          <p:cNvPr name="TextBox 27" id="27"/>
          <p:cNvSpPr txBox="true"/>
          <p:nvPr/>
        </p:nvSpPr>
        <p:spPr>
          <a:xfrm rot="0">
            <a:off x="1829455" y="4426451"/>
            <a:ext cx="6713182" cy="1896891"/>
          </a:xfrm>
          <a:prstGeom prst="rect">
            <a:avLst/>
          </a:prstGeom>
        </p:spPr>
        <p:txBody>
          <a:bodyPr anchor="t" rtlCol="false" tIns="0" lIns="0" bIns="0" rIns="0">
            <a:spAutoFit/>
          </a:bodyPr>
          <a:lstStyle/>
          <a:p>
            <a:pPr algn="l">
              <a:lnSpc>
                <a:spcPts val="3821"/>
              </a:lnSpc>
            </a:pPr>
            <a:r>
              <a:rPr lang="en-US" sz="2729">
                <a:solidFill>
                  <a:srgbClr val="FFFFFF"/>
                </a:solidFill>
                <a:latin typeface="Montserrat"/>
                <a:ea typeface="Montserrat"/>
                <a:cs typeface="Montserrat"/>
                <a:sym typeface="Montserrat"/>
              </a:rPr>
              <a:t>Which player do you want to replace this week?</a:t>
            </a:r>
          </a:p>
          <a:p>
            <a:pPr algn="l">
              <a:lnSpc>
                <a:spcPts val="3821"/>
              </a:lnSpc>
            </a:pPr>
          </a:p>
          <a:p>
            <a:pPr algn="l" marL="0" indent="0" lvl="0">
              <a:lnSpc>
                <a:spcPts val="3821"/>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0D40">
                <a:alpha val="100000"/>
              </a:srgbClr>
            </a:gs>
            <a:gs pos="100000">
              <a:srgbClr val="350C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54973">
            <a:off x="-1146033" y="1978027"/>
            <a:ext cx="2767036" cy="9041729"/>
            <a:chOff x="0" y="0"/>
            <a:chExt cx="728767" cy="2381361"/>
          </a:xfrm>
        </p:grpSpPr>
        <p:sp>
          <p:nvSpPr>
            <p:cNvPr name="Freeform 3" id="3"/>
            <p:cNvSpPr/>
            <p:nvPr/>
          </p:nvSpPr>
          <p:spPr>
            <a:xfrm flipH="false" flipV="false" rot="0">
              <a:off x="0" y="0"/>
              <a:ext cx="728767" cy="2381361"/>
            </a:xfrm>
            <a:custGeom>
              <a:avLst/>
              <a:gdLst/>
              <a:ahLst/>
              <a:cxnLst/>
              <a:rect r="r" b="b" t="t" l="l"/>
              <a:pathLst>
                <a:path h="2381361" w="728767">
                  <a:moveTo>
                    <a:pt x="525567" y="0"/>
                  </a:moveTo>
                  <a:lnTo>
                    <a:pt x="0" y="0"/>
                  </a:lnTo>
                  <a:lnTo>
                    <a:pt x="203200" y="2381361"/>
                  </a:lnTo>
                  <a:lnTo>
                    <a:pt x="728767" y="2381361"/>
                  </a:lnTo>
                  <a:lnTo>
                    <a:pt x="525567" y="0"/>
                  </a:lnTo>
                  <a:close/>
                </a:path>
              </a:pathLst>
            </a:custGeom>
            <a:solidFill>
              <a:srgbClr val="FF0CEE">
                <a:alpha val="70980"/>
              </a:srgbClr>
            </a:solidFill>
          </p:spPr>
        </p:sp>
        <p:sp>
          <p:nvSpPr>
            <p:cNvPr name="TextBox 4" id="4"/>
            <p:cNvSpPr txBox="true"/>
            <p:nvPr/>
          </p:nvSpPr>
          <p:spPr>
            <a:xfrm>
              <a:off x="101600" y="-47625"/>
              <a:ext cx="525567" cy="2428986"/>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5569149">
            <a:off x="9928514" y="435735"/>
            <a:ext cx="2320003" cy="18077252"/>
            <a:chOff x="0" y="0"/>
            <a:chExt cx="611030" cy="4761087"/>
          </a:xfrm>
        </p:grpSpPr>
        <p:sp>
          <p:nvSpPr>
            <p:cNvPr name="Freeform 6" id="6"/>
            <p:cNvSpPr/>
            <p:nvPr/>
          </p:nvSpPr>
          <p:spPr>
            <a:xfrm flipH="false" flipV="false" rot="0">
              <a:off x="0" y="0"/>
              <a:ext cx="611030" cy="4761087"/>
            </a:xfrm>
            <a:custGeom>
              <a:avLst/>
              <a:gdLst/>
              <a:ahLst/>
              <a:cxnLst/>
              <a:rect r="r" b="b" t="t" l="l"/>
              <a:pathLst>
                <a:path h="4761087" w="611030">
                  <a:moveTo>
                    <a:pt x="407830" y="0"/>
                  </a:moveTo>
                  <a:lnTo>
                    <a:pt x="0" y="0"/>
                  </a:lnTo>
                  <a:lnTo>
                    <a:pt x="203200" y="4761087"/>
                  </a:lnTo>
                  <a:lnTo>
                    <a:pt x="611030" y="4761087"/>
                  </a:lnTo>
                  <a:lnTo>
                    <a:pt x="407830" y="0"/>
                  </a:lnTo>
                  <a:close/>
                </a:path>
              </a:pathLst>
            </a:custGeom>
            <a:solidFill>
              <a:srgbClr val="FF0CEE"/>
            </a:solidFill>
          </p:spPr>
        </p:sp>
        <p:sp>
          <p:nvSpPr>
            <p:cNvPr name="TextBox 7" id="7"/>
            <p:cNvSpPr txBox="true"/>
            <p:nvPr/>
          </p:nvSpPr>
          <p:spPr>
            <a:xfrm>
              <a:off x="101600" y="-47625"/>
              <a:ext cx="407830" cy="4808712"/>
            </a:xfrm>
            <a:prstGeom prst="rect">
              <a:avLst/>
            </a:prstGeom>
          </p:spPr>
          <p:txBody>
            <a:bodyPr anchor="ctr" rtlCol="false" tIns="50800" lIns="50800" bIns="50800" rIns="50800"/>
            <a:lstStyle/>
            <a:p>
              <a:pPr algn="ctr">
                <a:lnSpc>
                  <a:spcPts val="2731"/>
                </a:lnSpc>
              </a:pPr>
            </a:p>
          </p:txBody>
        </p:sp>
      </p:grpSp>
      <p:grpSp>
        <p:nvGrpSpPr>
          <p:cNvPr name="Group 8" id="8"/>
          <p:cNvGrpSpPr/>
          <p:nvPr/>
        </p:nvGrpSpPr>
        <p:grpSpPr>
          <a:xfrm rot="0">
            <a:off x="11747848" y="2247063"/>
            <a:ext cx="5102578" cy="5519622"/>
            <a:chOff x="0" y="0"/>
            <a:chExt cx="5818910" cy="6294501"/>
          </a:xfrm>
        </p:grpSpPr>
        <p:sp>
          <p:nvSpPr>
            <p:cNvPr name="Freeform 9" id="9"/>
            <p:cNvSpPr/>
            <p:nvPr/>
          </p:nvSpPr>
          <p:spPr>
            <a:xfrm flipH="false" flipV="false" rot="0">
              <a:off x="-29083" y="-27432"/>
              <a:ext cx="5847993" cy="6321933"/>
            </a:xfrm>
            <a:custGeom>
              <a:avLst/>
              <a:gdLst/>
              <a:ahLst/>
              <a:cxnLst/>
              <a:rect r="r" b="b" t="t" l="l"/>
              <a:pathLst>
                <a:path h="6321933" w="5847993">
                  <a:moveTo>
                    <a:pt x="5535536" y="756285"/>
                  </a:moveTo>
                  <a:cubicBezTo>
                    <a:pt x="5707408" y="790448"/>
                    <a:pt x="5847993" y="949833"/>
                    <a:pt x="5847993" y="1110488"/>
                  </a:cubicBezTo>
                  <a:lnTo>
                    <a:pt x="5847993" y="6029833"/>
                  </a:lnTo>
                  <a:cubicBezTo>
                    <a:pt x="5847993" y="6190488"/>
                    <a:pt x="5704070" y="6321933"/>
                    <a:pt x="5528166" y="6321933"/>
                  </a:cubicBezTo>
                  <a:lnTo>
                    <a:pt x="284250" y="6321933"/>
                  </a:lnTo>
                  <a:cubicBezTo>
                    <a:pt x="108345" y="6321933"/>
                    <a:pt x="0" y="6193917"/>
                    <a:pt x="37287" y="6037580"/>
                  </a:cubicBezTo>
                  <a:lnTo>
                    <a:pt x="1519061" y="256413"/>
                  </a:lnTo>
                  <a:cubicBezTo>
                    <a:pt x="1559109" y="99949"/>
                    <a:pt x="1732650" y="0"/>
                    <a:pt x="1904522" y="34163"/>
                  </a:cubicBezTo>
                  <a:lnTo>
                    <a:pt x="5535536" y="756285"/>
                  </a:lnTo>
                  <a:close/>
                </a:path>
              </a:pathLst>
            </a:custGeom>
            <a:blipFill>
              <a:blip r:embed="rId2"/>
              <a:stretch>
                <a:fillRect l="-22125" t="0" r="-22125" b="0"/>
              </a:stretch>
            </a:blipFill>
            <a:ln w="238125" cap="sq">
              <a:solidFill>
                <a:srgbClr val="FF0CEE"/>
              </a:solidFill>
              <a:prstDash val="solid"/>
              <a:miter/>
            </a:ln>
          </p:spPr>
        </p:sp>
      </p:grpSp>
      <p:sp>
        <p:nvSpPr>
          <p:cNvPr name="TextBox 10" id="10"/>
          <p:cNvSpPr txBox="true"/>
          <p:nvPr/>
        </p:nvSpPr>
        <p:spPr>
          <a:xfrm rot="0">
            <a:off x="2322890" y="2241943"/>
            <a:ext cx="10415605" cy="1839919"/>
          </a:xfrm>
          <a:prstGeom prst="rect">
            <a:avLst/>
          </a:prstGeom>
        </p:spPr>
        <p:txBody>
          <a:bodyPr anchor="t" rtlCol="false" tIns="0" lIns="0" bIns="0" rIns="0">
            <a:spAutoFit/>
          </a:bodyPr>
          <a:lstStyle/>
          <a:p>
            <a:pPr algn="l">
              <a:lnSpc>
                <a:spcPts val="15005"/>
              </a:lnSpc>
            </a:pPr>
            <a:r>
              <a:rPr lang="en-US" b="true" sz="10718" spc="-707">
                <a:solidFill>
                  <a:srgbClr val="FFFFFF"/>
                </a:solidFill>
                <a:latin typeface="Nunito Sans Expanded Heavy"/>
                <a:ea typeface="Nunito Sans Expanded Heavy"/>
                <a:cs typeface="Nunito Sans Expanded Heavy"/>
                <a:sym typeface="Nunito Sans Expanded Heavy"/>
              </a:rPr>
              <a:t>LINK TO </a:t>
            </a:r>
          </a:p>
        </p:txBody>
      </p:sp>
      <p:sp>
        <p:nvSpPr>
          <p:cNvPr name="TextBox 11" id="11"/>
          <p:cNvSpPr txBox="true"/>
          <p:nvPr/>
        </p:nvSpPr>
        <p:spPr>
          <a:xfrm rot="0">
            <a:off x="2322890" y="3753792"/>
            <a:ext cx="10353796" cy="1648924"/>
          </a:xfrm>
          <a:prstGeom prst="rect">
            <a:avLst/>
          </a:prstGeom>
        </p:spPr>
        <p:txBody>
          <a:bodyPr anchor="t" rtlCol="false" tIns="0" lIns="0" bIns="0" rIns="0">
            <a:spAutoFit/>
          </a:bodyPr>
          <a:lstStyle/>
          <a:p>
            <a:pPr algn="l">
              <a:lnSpc>
                <a:spcPts val="13589"/>
              </a:lnSpc>
            </a:pPr>
            <a:r>
              <a:rPr lang="en-US" sz="9706" spc="-640">
                <a:solidFill>
                  <a:srgbClr val="FFFFFF"/>
                </a:solidFill>
                <a:latin typeface="Nunito Sans Expanded"/>
                <a:ea typeface="Nunito Sans Expanded"/>
                <a:cs typeface="Nunito Sans Expanded"/>
                <a:sym typeface="Nunito Sans Expanded"/>
              </a:rPr>
              <a:t>WEBITE</a:t>
            </a:r>
          </a:p>
        </p:txBody>
      </p:sp>
      <p:sp>
        <p:nvSpPr>
          <p:cNvPr name="TextBox 12" id="12"/>
          <p:cNvSpPr txBox="true"/>
          <p:nvPr/>
        </p:nvSpPr>
        <p:spPr>
          <a:xfrm rot="0">
            <a:off x="3125562" y="5973727"/>
            <a:ext cx="7410450" cy="364365"/>
          </a:xfrm>
          <a:prstGeom prst="rect">
            <a:avLst/>
          </a:prstGeom>
        </p:spPr>
        <p:txBody>
          <a:bodyPr anchor="t" rtlCol="false" tIns="0" lIns="0" bIns="0" rIns="0">
            <a:spAutoFit/>
          </a:bodyPr>
          <a:lstStyle/>
          <a:p>
            <a:pPr algn="ctr">
              <a:lnSpc>
                <a:spcPts val="3016"/>
              </a:lnSpc>
            </a:pPr>
            <a:r>
              <a:rPr lang="en-US" sz="2154" u="sng">
                <a:solidFill>
                  <a:srgbClr val="FFFFFF"/>
                </a:solidFill>
                <a:latin typeface="Canva Sans"/>
                <a:ea typeface="Canva Sans"/>
                <a:cs typeface="Canva Sans"/>
                <a:sym typeface="Canva Sans"/>
                <a:hlinkClick r:id="rId3" tooltip="https://huggingface.co/spaces/shimona02/FPLPredictor"/>
              </a:rPr>
              <a:t>https://huggingface.co/spaces/shimona02/FPL</a:t>
            </a:r>
            <a:r>
              <a:rPr lang="en-US" sz="2154">
                <a:solidFill>
                  <a:srgbClr val="FFFFFF"/>
                </a:solidFill>
                <a:latin typeface="Canva Sans"/>
                <a:ea typeface="Canva Sans"/>
                <a:cs typeface="Canva Sans"/>
                <a:sym typeface="Canva Sans"/>
              </a:rPr>
              <a:t>Predictor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DAGkb7DZJuE</dc:identifier>
  <dcterms:modified xsi:type="dcterms:W3CDTF">2011-08-01T06:04:30Z</dcterms:modified>
  <cp:revision>1</cp:revision>
  <dc:title>capstone final presentation group 7</dc:title>
</cp:coreProperties>
</file>